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73" d="100"/>
          <a:sy n="73" d="100"/>
        </p:scale>
        <p:origin x="618"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55D11C-2872-024B-B81C-198333A83F4E}" type="datetimeFigureOut">
              <a:rPr lang="en-US" smtClean="0"/>
              <a:t>10/25/2018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17B72B-C1C3-AB49-A2EC-93C5D5979C59}" type="slidenum">
              <a:rPr lang="en-US" smtClean="0"/>
              <a:t>‹#›</a:t>
            </a:fld>
            <a:endParaRPr lang="en-US"/>
          </a:p>
        </p:txBody>
      </p:sp>
    </p:spTree>
    <p:extLst>
      <p:ext uri="{BB962C8B-B14F-4D97-AF65-F5344CB8AC3E}">
        <p14:creationId xmlns:p14="http://schemas.microsoft.com/office/powerpoint/2010/main" val="90113220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xfrm>
            <a:off x="219356" y="4344144"/>
            <a:ext cx="6351915" cy="486249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1375" tIns="45685" rIns="91375" bIns="45685"/>
          <a:lstStyle/>
          <a:p>
            <a:r>
              <a:rPr lang="en-CA" sz="1000">
                <a:latin typeface="Arial" charset="0"/>
                <a:ea typeface="ＭＳ Ｐゴシック" charset="0"/>
                <a:cs typeface="Arial" charset="0"/>
              </a:rPr>
              <a:t>Obviously, there are many other forms</a:t>
            </a:r>
            <a:r>
              <a:rPr lang="en-US" sz="1000">
                <a:latin typeface="Arial" charset="0"/>
                <a:ea typeface="ＭＳ Ｐゴシック" charset="0"/>
                <a:cs typeface="Arial" charset="0"/>
              </a:rPr>
              <a:t> and sources </a:t>
            </a:r>
            <a:r>
              <a:rPr lang="en-CA" sz="1000">
                <a:latin typeface="Arial" charset="0"/>
                <a:ea typeface="ＭＳ Ｐゴシック" charset="0"/>
                <a:cs typeface="Arial" charset="0"/>
              </a:rPr>
              <a:t>of data. Let</a:t>
            </a:r>
            <a:r>
              <a:rPr lang="en-US" sz="1000">
                <a:latin typeface="Arial" charset="0"/>
                <a:ea typeface="ＭＳ Ｐゴシック" charset="0"/>
                <a:cs typeface="Arial" charset="0"/>
              </a:rPr>
              <a:t>’</a:t>
            </a:r>
            <a:r>
              <a:rPr lang="en-CA" altLang="ja-JP" sz="1000">
                <a:latin typeface="Arial" charset="0"/>
                <a:ea typeface="ＭＳ Ｐゴシック" charset="0"/>
                <a:cs typeface="Arial" charset="0"/>
              </a:rPr>
              <a:t>s start with the </a:t>
            </a:r>
            <a:r>
              <a:rPr lang="en-CA" altLang="ja-JP" sz="1000" b="1" u="sng">
                <a:latin typeface="Arial" charset="0"/>
                <a:ea typeface="ＭＳ Ｐゴシック" charset="0"/>
                <a:cs typeface="Arial" charset="0"/>
              </a:rPr>
              <a:t>hottest topic associated </a:t>
            </a:r>
            <a:r>
              <a:rPr lang="en-CA" altLang="ja-JP" sz="1000">
                <a:latin typeface="Arial" charset="0"/>
                <a:ea typeface="ＭＳ Ｐゴシック" charset="0"/>
                <a:cs typeface="Arial" charset="0"/>
              </a:rPr>
              <a:t>with Big Data today: social networks. Twitter generates about 12 terabytes a day of tweet data – which is every single day. Now, keep in mind, these numbers are hard to </a:t>
            </a:r>
            <a:r>
              <a:rPr lang="en-US" altLang="ja-JP" sz="1000">
                <a:latin typeface="Arial" charset="0"/>
                <a:ea typeface="ＭＳ Ｐゴシック" charset="0"/>
                <a:cs typeface="Arial" charset="0"/>
              </a:rPr>
              <a:t>count on</a:t>
            </a:r>
            <a:r>
              <a:rPr lang="en-CA" altLang="ja-JP" sz="1000">
                <a:latin typeface="Arial" charset="0"/>
                <a:ea typeface="ＭＳ Ｐゴシック" charset="0"/>
                <a:cs typeface="Arial" charset="0"/>
              </a:rPr>
              <a:t>, so the point is that they</a:t>
            </a:r>
            <a:r>
              <a:rPr lang="en-US" sz="1000">
                <a:latin typeface="Arial" charset="0"/>
                <a:ea typeface="ＭＳ Ｐゴシック" charset="0"/>
                <a:cs typeface="Arial" charset="0"/>
              </a:rPr>
              <a:t>’</a:t>
            </a:r>
            <a:r>
              <a:rPr lang="en-CA" altLang="ja-JP" sz="1000">
                <a:latin typeface="Arial" charset="0"/>
                <a:ea typeface="ＭＳ Ｐゴシック" charset="0"/>
                <a:cs typeface="Arial" charset="0"/>
              </a:rPr>
              <a:t>re big, right? So don</a:t>
            </a:r>
            <a:r>
              <a:rPr lang="en-US" sz="1000">
                <a:latin typeface="Arial" charset="0"/>
                <a:ea typeface="ＭＳ Ｐゴシック" charset="0"/>
                <a:cs typeface="Arial" charset="0"/>
              </a:rPr>
              <a:t>’</a:t>
            </a:r>
            <a:r>
              <a:rPr lang="en-CA" altLang="ja-JP" sz="1000">
                <a:latin typeface="Arial" charset="0"/>
                <a:ea typeface="ＭＳ Ｐゴシック" charset="0"/>
                <a:cs typeface="Arial" charset="0"/>
              </a:rPr>
              <a:t>t fixate on the actual number because they change all the time and realize that even if these numbers are out of date in 2 years, it</a:t>
            </a:r>
            <a:r>
              <a:rPr lang="en-US" sz="1000">
                <a:latin typeface="Arial" charset="0"/>
                <a:ea typeface="ＭＳ Ｐゴシック" charset="0"/>
                <a:cs typeface="Arial" charset="0"/>
              </a:rPr>
              <a:t>’</a:t>
            </a:r>
            <a:r>
              <a:rPr lang="en-CA" altLang="ja-JP" sz="1000">
                <a:latin typeface="Arial" charset="0"/>
                <a:ea typeface="ＭＳ Ｐゴシック" charset="0"/>
                <a:cs typeface="Arial" charset="0"/>
              </a:rPr>
              <a:t>s at a point where it</a:t>
            </a:r>
            <a:r>
              <a:rPr lang="en-US" sz="1000">
                <a:latin typeface="Arial" charset="0"/>
                <a:ea typeface="ＭＳ Ｐゴシック" charset="0"/>
                <a:cs typeface="Arial" charset="0"/>
              </a:rPr>
              <a:t>’</a:t>
            </a:r>
            <a:r>
              <a:rPr lang="en-CA" altLang="ja-JP" sz="1000">
                <a:latin typeface="Arial" charset="0"/>
                <a:ea typeface="ＭＳ Ｐゴシック" charset="0"/>
                <a:cs typeface="Arial" charset="0"/>
              </a:rPr>
              <a:t>s too staggering to handle exclusively using traditional approaches. </a:t>
            </a:r>
            <a:endParaRPr lang="en-US" altLang="ja-JP" sz="1000">
              <a:latin typeface="Arial" charset="0"/>
              <a:ea typeface="ＭＳ Ｐゴシック" charset="0"/>
              <a:cs typeface="Arial" charset="0"/>
            </a:endParaRPr>
          </a:p>
          <a:p>
            <a:r>
              <a:rPr lang="en-CA" sz="1000">
                <a:latin typeface="Arial" charset="0"/>
                <a:ea typeface="ＭＳ Ｐゴシック" charset="0"/>
                <a:cs typeface="Arial" charset="0"/>
              </a:rPr>
              <a:t> </a:t>
            </a:r>
            <a:endParaRPr lang="en-US" sz="1000">
              <a:latin typeface="Arial" charset="0"/>
              <a:ea typeface="ＭＳ Ｐゴシック" charset="0"/>
              <a:cs typeface="Arial" charset="0"/>
            </a:endParaRPr>
          </a:p>
          <a:p>
            <a:r>
              <a:rPr lang="en-CA" sz="1000">
                <a:latin typeface="Arial" charset="0"/>
                <a:ea typeface="ＭＳ Ｐゴシック" charset="0"/>
                <a:cs typeface="Arial" charset="0"/>
              </a:rPr>
              <a:t>+CLICK+</a:t>
            </a:r>
            <a:endParaRPr lang="en-US" sz="1000">
              <a:latin typeface="Arial" charset="0"/>
              <a:ea typeface="ＭＳ Ｐゴシック" charset="0"/>
              <a:cs typeface="Arial" charset="0"/>
            </a:endParaRPr>
          </a:p>
          <a:p>
            <a:r>
              <a:rPr lang="en-CA" sz="1000">
                <a:latin typeface="Arial" charset="0"/>
                <a:ea typeface="ＭＳ Ｐゴシック" charset="0"/>
                <a:cs typeface="Arial" charset="0"/>
              </a:rPr>
              <a:t>Facebook over a year ago was generating 25 terabytes of log data every day (</a:t>
            </a:r>
            <a:r>
              <a:rPr lang="en-US" sz="1000">
                <a:latin typeface="Arial" charset="0"/>
                <a:ea typeface="ＭＳ Ｐゴシック" charset="0"/>
                <a:cs typeface="Arial" charset="0"/>
              </a:rPr>
              <a:t>Facebook log data reference: http://www.datacenterknowledge.com/archives/2009/04/17/a-look-inside-facebooks-data-center/ </a:t>
            </a:r>
            <a:r>
              <a:rPr lang="en-CA" sz="1000">
                <a:latin typeface="Arial" charset="0"/>
                <a:ea typeface="ＭＳ Ｐゴシック" charset="0"/>
                <a:cs typeface="Arial" charset="0"/>
              </a:rPr>
              <a:t>) and probably about 7 to 8 terabytes of data that goes up on the Internet. </a:t>
            </a:r>
            <a:endParaRPr lang="en-US" sz="1000">
              <a:latin typeface="Arial" charset="0"/>
              <a:ea typeface="ＭＳ Ｐゴシック" charset="0"/>
              <a:cs typeface="Arial" charset="0"/>
            </a:endParaRPr>
          </a:p>
          <a:p>
            <a:r>
              <a:rPr lang="en-CA" sz="1000">
                <a:latin typeface="Arial" charset="0"/>
                <a:ea typeface="ＭＳ Ｐゴシック" charset="0"/>
                <a:cs typeface="Arial" charset="0"/>
              </a:rPr>
              <a:t> </a:t>
            </a:r>
            <a:endParaRPr lang="en-US" sz="1000">
              <a:latin typeface="Arial" charset="0"/>
              <a:ea typeface="ＭＳ Ｐゴシック" charset="0"/>
              <a:cs typeface="Arial" charset="0"/>
            </a:endParaRPr>
          </a:p>
          <a:p>
            <a:r>
              <a:rPr lang="en-CA" sz="1000">
                <a:latin typeface="Arial" charset="0"/>
                <a:ea typeface="ＭＳ Ｐゴシック" charset="0"/>
                <a:cs typeface="Arial" charset="0"/>
              </a:rPr>
              <a:t>+CLICK+</a:t>
            </a:r>
            <a:endParaRPr lang="en-US" sz="1000">
              <a:latin typeface="Arial" charset="0"/>
              <a:ea typeface="ＭＳ Ｐゴシック" charset="0"/>
              <a:cs typeface="Arial" charset="0"/>
            </a:endParaRPr>
          </a:p>
          <a:p>
            <a:r>
              <a:rPr lang="en-CA" sz="1000">
                <a:latin typeface="Arial" charset="0"/>
                <a:ea typeface="ＭＳ Ｐゴシック" charset="0"/>
                <a:cs typeface="Arial" charset="0"/>
              </a:rPr>
              <a:t>Google, who knows?  Look at Google Plus, YouTube, Google Maps, and all that kind of stuff. So that</a:t>
            </a:r>
            <a:r>
              <a:rPr lang="en-US" sz="1000">
                <a:latin typeface="Arial" charset="0"/>
                <a:ea typeface="ＭＳ Ｐゴシック" charset="0"/>
                <a:cs typeface="Arial" charset="0"/>
              </a:rPr>
              <a:t>’</a:t>
            </a:r>
            <a:r>
              <a:rPr lang="en-CA" altLang="ja-JP" sz="1000">
                <a:latin typeface="Arial" charset="0"/>
                <a:ea typeface="ＭＳ Ｐゴシック" charset="0"/>
                <a:cs typeface="Arial" charset="0"/>
              </a:rPr>
              <a:t>s the left hand of this chart – the social network layer. </a:t>
            </a:r>
            <a:endParaRPr lang="en-US" altLang="ja-JP" sz="1000">
              <a:latin typeface="Arial" charset="0"/>
              <a:ea typeface="ＭＳ Ｐゴシック" charset="0"/>
              <a:cs typeface="Arial" charset="0"/>
            </a:endParaRPr>
          </a:p>
          <a:p>
            <a:r>
              <a:rPr lang="en-CA" sz="1000">
                <a:latin typeface="Arial" charset="0"/>
                <a:ea typeface="ＭＳ Ｐゴシック" charset="0"/>
                <a:cs typeface="Arial" charset="0"/>
              </a:rPr>
              <a:t> </a:t>
            </a:r>
            <a:endParaRPr lang="en-US" sz="1000">
              <a:latin typeface="Arial" charset="0"/>
              <a:ea typeface="ＭＳ Ｐゴシック" charset="0"/>
              <a:cs typeface="Arial" charset="0"/>
            </a:endParaRPr>
          </a:p>
          <a:p>
            <a:r>
              <a:rPr lang="en-CA" sz="1000">
                <a:latin typeface="Arial" charset="0"/>
                <a:ea typeface="ＭＳ Ｐゴシック" charset="0"/>
                <a:cs typeface="Arial" charset="0"/>
              </a:rPr>
              <a:t>+CLICK+</a:t>
            </a:r>
            <a:endParaRPr lang="en-US" sz="1000">
              <a:latin typeface="Arial" charset="0"/>
              <a:ea typeface="ＭＳ Ｐゴシック" charset="0"/>
              <a:cs typeface="Arial" charset="0"/>
            </a:endParaRPr>
          </a:p>
          <a:p>
            <a:r>
              <a:rPr lang="en-CA" sz="1000">
                <a:latin typeface="Arial" charset="0"/>
                <a:ea typeface="ＭＳ Ｐゴシック" charset="0"/>
                <a:cs typeface="Arial" charset="0"/>
              </a:rPr>
              <a:t>Now let</a:t>
            </a:r>
            <a:r>
              <a:rPr lang="en-US" sz="1000">
                <a:latin typeface="Arial" charset="0"/>
                <a:ea typeface="ＭＳ Ｐゴシック" charset="0"/>
                <a:cs typeface="Arial" charset="0"/>
              </a:rPr>
              <a:t>’</a:t>
            </a:r>
            <a:r>
              <a:rPr lang="en-CA" altLang="ja-JP" sz="1000">
                <a:latin typeface="Arial" charset="0"/>
                <a:ea typeface="ＭＳ Ｐゴシック" charset="0"/>
                <a:cs typeface="Arial" charset="0"/>
              </a:rPr>
              <a:t>s get back to </a:t>
            </a:r>
            <a:r>
              <a:rPr lang="en-CA" altLang="ja-JP" sz="1000" b="1" u="sng">
                <a:latin typeface="Arial" charset="0"/>
                <a:ea typeface="ＭＳ Ｐゴシック" charset="0"/>
                <a:cs typeface="Arial" charset="0"/>
              </a:rPr>
              <a:t>instrumentation</a:t>
            </a:r>
            <a:r>
              <a:rPr lang="en-CA" altLang="ja-JP" sz="1000">
                <a:latin typeface="Arial" charset="0"/>
                <a:ea typeface="ＭＳ Ｐゴシック" charset="0"/>
                <a:cs typeface="Arial" charset="0"/>
              </a:rPr>
              <a:t>: there are massive amounts of proliferated technologies that allow us to be more interconnected than in the history of the world – and </a:t>
            </a:r>
            <a:r>
              <a:rPr lang="en-CA" altLang="ja-JP" sz="1000" b="1" u="sng">
                <a:latin typeface="Arial" charset="0"/>
                <a:ea typeface="ＭＳ Ｐゴシック" charset="0"/>
                <a:cs typeface="Arial" charset="0"/>
              </a:rPr>
              <a:t>it just isn</a:t>
            </a:r>
            <a:r>
              <a:rPr lang="en-CA" sz="1000" b="1" u="sng">
                <a:latin typeface="Arial" charset="0"/>
                <a:ea typeface="ＭＳ Ｐゴシック" charset="0"/>
                <a:cs typeface="Arial" charset="0"/>
              </a:rPr>
              <a:t>’</a:t>
            </a:r>
            <a:r>
              <a:rPr lang="en-CA" altLang="ja-JP" sz="1000" b="1" u="sng">
                <a:latin typeface="Arial" charset="0"/>
                <a:ea typeface="ＭＳ Ｐゴシック" charset="0"/>
                <a:cs typeface="Arial" charset="0"/>
              </a:rPr>
              <a:t>t P2P (people to people) interconnections, it</a:t>
            </a:r>
            <a:r>
              <a:rPr lang="en-US" sz="1000" b="1" u="sng">
                <a:latin typeface="Arial" charset="0"/>
                <a:ea typeface="ＭＳ Ｐゴシック" charset="0"/>
                <a:cs typeface="Arial" charset="0"/>
              </a:rPr>
              <a:t>’</a:t>
            </a:r>
            <a:r>
              <a:rPr lang="en-CA" altLang="ja-JP" sz="1000" b="1" u="sng">
                <a:latin typeface="Arial" charset="0"/>
                <a:ea typeface="ＭＳ Ｐゴシック" charset="0"/>
                <a:cs typeface="Arial" charset="0"/>
              </a:rPr>
              <a:t>s M2M (machine to machine) </a:t>
            </a:r>
            <a:r>
              <a:rPr lang="en-CA" altLang="ja-JP" sz="1000">
                <a:latin typeface="Arial" charset="0"/>
                <a:ea typeface="ＭＳ Ｐゴシック" charset="0"/>
                <a:cs typeface="Arial" charset="0"/>
              </a:rPr>
              <a:t>as well. Again, with these numbers, who cares what the current number is, I try to keep them updated, but it</a:t>
            </a:r>
            <a:r>
              <a:rPr lang="en-US" sz="1000">
                <a:latin typeface="Arial" charset="0"/>
                <a:ea typeface="ＭＳ Ｐゴシック" charset="0"/>
                <a:cs typeface="Arial" charset="0"/>
              </a:rPr>
              <a:t>’</a:t>
            </a:r>
            <a:r>
              <a:rPr lang="en-CA" altLang="ja-JP" sz="1000">
                <a:latin typeface="Arial" charset="0"/>
                <a:ea typeface="ＭＳ Ｐゴシック" charset="0"/>
                <a:cs typeface="Arial" charset="0"/>
              </a:rPr>
              <a:t>s the point that even if they are out of date, it</a:t>
            </a:r>
            <a:r>
              <a:rPr lang="en-US" sz="1000">
                <a:latin typeface="Arial" charset="0"/>
                <a:ea typeface="ＭＳ Ｐゴシック" charset="0"/>
                <a:cs typeface="Arial" charset="0"/>
              </a:rPr>
              <a:t>’</a:t>
            </a:r>
            <a:r>
              <a:rPr lang="en-CA" altLang="ja-JP" sz="1000">
                <a:latin typeface="Arial" charset="0"/>
                <a:ea typeface="ＭＳ Ｐゴシック" charset="0"/>
                <a:cs typeface="Arial" charset="0"/>
              </a:rPr>
              <a:t>s almost unimaginable how large these numbers are. Over 4.6 billion camera phones that leverage built-in GP</a:t>
            </a:r>
            <a:r>
              <a:rPr lang="en-US" altLang="ja-JP" sz="1000">
                <a:latin typeface="Arial" charset="0"/>
                <a:ea typeface="ＭＳ Ｐゴシック" charset="0"/>
                <a:cs typeface="Arial" charset="0"/>
              </a:rPr>
              <a:t>S</a:t>
            </a:r>
            <a:r>
              <a:rPr lang="en-CA" altLang="ja-JP" sz="1000">
                <a:latin typeface="Arial" charset="0"/>
                <a:ea typeface="ＭＳ Ｐゴシック" charset="0"/>
                <a:cs typeface="Arial" charset="0"/>
              </a:rPr>
              <a:t> to tag the location or your photos, purpose built GPS devices, smart metres. If you recall the bridge that collapsed in Minneapolis a number of years ago in the USA, it was rebuilt with smart sensors inside it that measure the contraction </a:t>
            </a:r>
            <a:r>
              <a:rPr lang="en-US" altLang="ja-JP" sz="1000">
                <a:latin typeface="Arial" charset="0"/>
                <a:ea typeface="ＭＳ Ｐゴシック" charset="0"/>
                <a:cs typeface="Arial" charset="0"/>
              </a:rPr>
              <a:t>and flex</a:t>
            </a:r>
            <a:r>
              <a:rPr lang="en-CA" altLang="ja-JP" sz="1000">
                <a:latin typeface="Arial" charset="0"/>
                <a:ea typeface="ＭＳ Ｐゴシック" charset="0"/>
                <a:cs typeface="Arial" charset="0"/>
              </a:rPr>
              <a:t> of the concrete based on weather conditions, ice build up, and so much more.  </a:t>
            </a:r>
            <a:endParaRPr lang="en-US" altLang="ja-JP" sz="1000">
              <a:latin typeface="Arial" charset="0"/>
              <a:ea typeface="ＭＳ Ｐゴシック" charset="0"/>
              <a:cs typeface="Arial" charset="0"/>
            </a:endParaRPr>
          </a:p>
          <a:p>
            <a:r>
              <a:rPr lang="en-CA" sz="1000">
                <a:latin typeface="Arial" charset="0"/>
                <a:ea typeface="ＭＳ Ｐゴシック" charset="0"/>
                <a:cs typeface="Arial" charset="0"/>
              </a:rPr>
              <a:t> </a:t>
            </a:r>
            <a:endParaRPr lang="en-US" sz="1000">
              <a:latin typeface="Arial" charset="0"/>
              <a:ea typeface="ＭＳ Ｐゴシック" charset="0"/>
              <a:cs typeface="Arial" charset="0"/>
            </a:endParaRPr>
          </a:p>
          <a:p>
            <a:r>
              <a:rPr lang="en-CA" sz="1000">
                <a:latin typeface="Arial" charset="0"/>
                <a:ea typeface="ＭＳ Ｐゴシック" charset="0"/>
                <a:cs typeface="Arial" charset="0"/>
              </a:rPr>
              <a:t>So I didn’t realise how true it was when Sam P launched Smart Planet: I thought it was a marketing play. But truly the world is more </a:t>
            </a:r>
            <a:r>
              <a:rPr lang="en-CA" sz="1000" b="1" u="sng">
                <a:latin typeface="Arial" charset="0"/>
                <a:ea typeface="ＭＳ Ｐゴシック" charset="0"/>
                <a:cs typeface="Arial" charset="0"/>
              </a:rPr>
              <a:t>instrumented, interconnected, and intelligent</a:t>
            </a:r>
            <a:r>
              <a:rPr lang="en-CA" sz="1000">
                <a:latin typeface="Arial" charset="0"/>
                <a:ea typeface="ＭＳ Ｐゴシック" charset="0"/>
                <a:cs typeface="Arial" charset="0"/>
              </a:rPr>
              <a:t> than it</a:t>
            </a:r>
            <a:r>
              <a:rPr lang="en-US" sz="1000">
                <a:latin typeface="Arial" charset="0"/>
                <a:ea typeface="ＭＳ Ｐゴシック" charset="0"/>
                <a:cs typeface="Arial" charset="0"/>
              </a:rPr>
              <a:t>’</a:t>
            </a:r>
            <a:r>
              <a:rPr lang="en-CA" altLang="ja-JP" sz="1000">
                <a:latin typeface="Arial" charset="0"/>
                <a:ea typeface="ＭＳ Ｐゴシック" charset="0"/>
                <a:cs typeface="Arial" charset="0"/>
              </a:rPr>
              <a:t>s ever been and this capability allows us to address new problems and gain new insight never before thought possible and that</a:t>
            </a:r>
            <a:r>
              <a:rPr lang="en-US" sz="1000">
                <a:latin typeface="Arial" charset="0"/>
                <a:ea typeface="ＭＳ Ｐゴシック" charset="0"/>
                <a:cs typeface="Arial" charset="0"/>
              </a:rPr>
              <a:t>’</a:t>
            </a:r>
            <a:r>
              <a:rPr lang="en-CA" altLang="ja-JP" sz="1000">
                <a:latin typeface="Arial" charset="0"/>
                <a:ea typeface="ＭＳ Ｐゴシック" charset="0"/>
                <a:cs typeface="Arial" charset="0"/>
              </a:rPr>
              <a:t>s what the Big Data opportunity is all about! </a:t>
            </a:r>
            <a:endParaRPr lang="en-US" altLang="ja-JP" sz="1000">
              <a:latin typeface="Arial" charset="0"/>
              <a:ea typeface="ＭＳ Ｐゴシック" charset="0"/>
              <a:cs typeface="Arial" charset="0"/>
            </a:endParaRPr>
          </a:p>
          <a:p>
            <a:endParaRPr lang="en-US" sz="1000">
              <a:latin typeface="Arial" charset="0"/>
              <a:ea typeface="ＭＳ Ｐゴシック" charset="0"/>
              <a:cs typeface="Arial" charset="0"/>
            </a:endParaRPr>
          </a:p>
        </p:txBody>
      </p:sp>
      <p:sp>
        <p:nvSpPr>
          <p:cNvPr id="47108" name="Slide Number Placeholder 3"/>
          <p:cNvSpPr txBox="1">
            <a:spLocks noGrp="1"/>
          </p:cNvSpPr>
          <p:nvPr/>
        </p:nvSpPr>
        <p:spPr bwMode="auto">
          <a:xfrm>
            <a:off x="3884164" y="8685155"/>
            <a:ext cx="2972269" cy="457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75" tIns="45685" rIns="91375" bIns="45685" anchor="b"/>
          <a:lstStyle>
            <a:lvl1pPr defTabSz="922338" eaLnBrk="0" hangingPunct="0">
              <a:defRPr>
                <a:solidFill>
                  <a:srgbClr val="000000"/>
                </a:solidFill>
                <a:latin typeface="Arial" charset="0"/>
                <a:ea typeface="ＭＳ Ｐゴシック" charset="0"/>
                <a:cs typeface="ＭＳ Ｐゴシック" charset="0"/>
              </a:defRPr>
            </a:lvl1pPr>
            <a:lvl2pPr defTabSz="922338" eaLnBrk="0" hangingPunct="0">
              <a:defRPr>
                <a:solidFill>
                  <a:srgbClr val="000000"/>
                </a:solidFill>
                <a:latin typeface="Arial" charset="0"/>
                <a:ea typeface="ＭＳ Ｐゴシック" charset="0"/>
              </a:defRPr>
            </a:lvl2pPr>
            <a:lvl3pPr defTabSz="922338" eaLnBrk="0" hangingPunct="0">
              <a:defRPr>
                <a:solidFill>
                  <a:srgbClr val="000000"/>
                </a:solidFill>
                <a:latin typeface="Arial" charset="0"/>
                <a:ea typeface="ＭＳ Ｐゴシック" charset="0"/>
              </a:defRPr>
            </a:lvl3pPr>
            <a:lvl4pPr defTabSz="922338" eaLnBrk="0" hangingPunct="0">
              <a:defRPr>
                <a:solidFill>
                  <a:srgbClr val="000000"/>
                </a:solidFill>
                <a:latin typeface="Arial" charset="0"/>
                <a:ea typeface="ＭＳ Ｐゴシック" charset="0"/>
              </a:defRPr>
            </a:lvl4pPr>
            <a:lvl5pPr defTabSz="922338" eaLnBrk="0" hangingPunct="0">
              <a:defRPr>
                <a:solidFill>
                  <a:srgbClr val="000000"/>
                </a:solidFill>
                <a:latin typeface="Arial" charset="0"/>
                <a:ea typeface="ＭＳ Ｐゴシック" charset="0"/>
              </a:defRPr>
            </a:lvl5pPr>
            <a:lvl6pPr marL="2514600" indent="-228600" defTabSz="922338"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6pPr>
            <a:lvl7pPr marL="2971800" indent="-228600" defTabSz="922338"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7pPr>
            <a:lvl8pPr marL="3429000" indent="-228600" defTabSz="922338"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8pPr>
            <a:lvl9pPr marL="3886200" indent="-228600" defTabSz="922338"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9pPr>
          </a:lstStyle>
          <a:p>
            <a:pPr algn="r" eaLnBrk="1" hangingPunct="1"/>
            <a:fld id="{8B4C173F-C855-AA43-92F9-1C3BABFF4A39}" type="slidenum">
              <a:rPr lang="en-US" sz="1200"/>
              <a:pPr algn="r" eaLnBrk="1" hangingPunct="1"/>
              <a:t>2</a:t>
            </a:fld>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xfrm>
            <a:off x="382588" y="223838"/>
            <a:ext cx="6092825" cy="3427412"/>
          </a:xfrm>
          <a:ln/>
        </p:spPr>
      </p:sp>
      <p:sp>
        <p:nvSpPr>
          <p:cNvPr id="6861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158" tIns="45080" rIns="90158" bIns="45080"/>
          <a:lstStyle/>
          <a:p>
            <a:pPr defTabSz="413484">
              <a:lnSpc>
                <a:spcPct val="80000"/>
              </a:lnSpc>
              <a:spcBef>
                <a:spcPct val="50000"/>
              </a:spcBef>
            </a:pPr>
            <a:r>
              <a:rPr lang="en-US" sz="700" b="1">
                <a:latin typeface="Arial" charset="0"/>
                <a:ea typeface="ＭＳ Ｐゴシック" charset="0"/>
              </a:rPr>
              <a:t>NET: Big ROI here for companies that adopt this – at the moment they may be making decisions based on up to 1-10% of their available information. ALSO – they are potentially storing information that they do not need… </a:t>
            </a:r>
          </a:p>
          <a:p>
            <a:pPr defTabSz="413484">
              <a:lnSpc>
                <a:spcPct val="80000"/>
              </a:lnSpc>
              <a:spcBef>
                <a:spcPct val="50000"/>
              </a:spcBef>
              <a:buFontTx/>
              <a:buChar char="•"/>
            </a:pPr>
            <a:endParaRPr lang="en-US" sz="700" b="1">
              <a:latin typeface="Arial" charset="0"/>
              <a:ea typeface="ＭＳ Ｐゴシック" charset="0"/>
            </a:endParaRPr>
          </a:p>
          <a:p>
            <a:pPr defTabSz="413484">
              <a:lnSpc>
                <a:spcPct val="80000"/>
              </a:lnSpc>
              <a:spcBef>
                <a:spcPct val="50000"/>
              </a:spcBef>
              <a:buFontTx/>
              <a:buChar char="•"/>
            </a:pPr>
            <a:endParaRPr lang="en-US" sz="700" b="1">
              <a:latin typeface="Arial" charset="0"/>
              <a:ea typeface="ＭＳ Ｐゴシック" charset="0"/>
            </a:endParaRPr>
          </a:p>
          <a:p>
            <a:pPr defTabSz="413484">
              <a:lnSpc>
                <a:spcPct val="80000"/>
              </a:lnSpc>
              <a:spcBef>
                <a:spcPct val="50000"/>
              </a:spcBef>
              <a:buFontTx/>
              <a:buChar char="•"/>
            </a:pPr>
            <a:r>
              <a:rPr lang="en-US" sz="700">
                <a:latin typeface="Arial" charset="0"/>
                <a:ea typeface="ＭＳ Ｐゴシック" charset="0"/>
              </a:rPr>
              <a:t>Huge volumes of machine data (in lots of different formats) coming into your HDFS (BigInsights)</a:t>
            </a:r>
          </a:p>
          <a:p>
            <a:pPr defTabSz="413484">
              <a:lnSpc>
                <a:spcPct val="80000"/>
              </a:lnSpc>
              <a:spcBef>
                <a:spcPct val="50000"/>
              </a:spcBef>
              <a:buFontTx/>
              <a:buChar char="•"/>
            </a:pPr>
            <a:r>
              <a:rPr lang="en-US" sz="700">
                <a:latin typeface="Arial" charset="0"/>
                <a:ea typeface="ＭＳ Ｐゴシック" charset="0"/>
              </a:rPr>
              <a:t>Data can also be coming from Streams</a:t>
            </a:r>
          </a:p>
          <a:p>
            <a:pPr defTabSz="413484">
              <a:lnSpc>
                <a:spcPct val="80000"/>
              </a:lnSpc>
              <a:spcBef>
                <a:spcPct val="50000"/>
              </a:spcBef>
              <a:buFontTx/>
              <a:buChar char="•"/>
            </a:pPr>
            <a:r>
              <a:rPr lang="en-US" sz="700">
                <a:latin typeface="Arial" charset="0"/>
                <a:ea typeface="ＭＳ Ｐゴシック" charset="0"/>
              </a:rPr>
              <a:t>BigInsights, which comes with Machine Data Accelerator, is able to perform deep data analysis from all of these complex data sources.  </a:t>
            </a:r>
          </a:p>
          <a:p>
            <a:pPr marL="310113" lvl="1" indent="-101805" defTabSz="413484">
              <a:lnSpc>
                <a:spcPct val="80000"/>
              </a:lnSpc>
              <a:spcBef>
                <a:spcPct val="0"/>
              </a:spcBef>
              <a:buFontTx/>
              <a:buChar char="•"/>
            </a:pPr>
            <a:r>
              <a:rPr lang="en-US" sz="700">
                <a:latin typeface="Arial" charset="0"/>
                <a:ea typeface="ＭＳ Ｐゴシック" charset="0"/>
              </a:rPr>
              <a:t>Machine data can then be correlated with other enterprise data (customer, product information, etc.)</a:t>
            </a:r>
          </a:p>
          <a:p>
            <a:pPr marL="310113" lvl="1" indent="-101805" defTabSz="413484">
              <a:lnSpc>
                <a:spcPct val="80000"/>
              </a:lnSpc>
              <a:spcBef>
                <a:spcPct val="0"/>
              </a:spcBef>
              <a:buFontTx/>
              <a:buChar char="•"/>
            </a:pPr>
            <a:r>
              <a:rPr lang="en-US" sz="700">
                <a:latin typeface="Arial" charset="0"/>
                <a:ea typeface="ＭＳ Ｐゴシック" charset="0"/>
              </a:rPr>
              <a:t>Combining IT and business data allows you to put it in the hands of operational-decision maker to increase operational intelligence.</a:t>
            </a:r>
          </a:p>
          <a:p>
            <a:pPr marL="310113" lvl="1" indent="-101805" defTabSz="413484">
              <a:lnSpc>
                <a:spcPct val="80000"/>
              </a:lnSpc>
              <a:spcBef>
                <a:spcPct val="0"/>
              </a:spcBef>
              <a:buFontTx/>
              <a:buChar char="•"/>
            </a:pPr>
            <a:r>
              <a:rPr lang="en-US" sz="700">
                <a:latin typeface="Arial" charset="0"/>
                <a:ea typeface="ＭＳ Ｐゴシック" charset="0"/>
              </a:rPr>
              <a:t>These decision-makers can visualize data across many systems to get the most informed view</a:t>
            </a:r>
          </a:p>
          <a:p>
            <a:pPr marL="310113" lvl="1" indent="-101805" defTabSz="413484">
              <a:lnSpc>
                <a:spcPct val="80000"/>
              </a:lnSpc>
              <a:spcBef>
                <a:spcPct val="0"/>
              </a:spcBef>
              <a:buFontTx/>
              <a:buChar char="•"/>
            </a:pPr>
            <a:r>
              <a:rPr lang="en-US" sz="700">
                <a:latin typeface="Arial" charset="0"/>
                <a:ea typeface="ＭＳ Ｐゴシック" charset="0"/>
              </a:rPr>
              <a:t>Business decisions are more informed and can happen in fraction of a second</a:t>
            </a:r>
          </a:p>
          <a:p>
            <a:pPr marL="310113" lvl="1" indent="-101805" defTabSz="413484">
              <a:lnSpc>
                <a:spcPct val="80000"/>
              </a:lnSpc>
              <a:spcBef>
                <a:spcPct val="0"/>
              </a:spcBef>
              <a:buFontTx/>
              <a:buChar char="•"/>
            </a:pPr>
            <a:r>
              <a:rPr lang="en-US" sz="700">
                <a:latin typeface="Arial" charset="0"/>
                <a:ea typeface="ＭＳ Ｐゴシック" charset="0"/>
              </a:rPr>
              <a:t>They can: </a:t>
            </a:r>
          </a:p>
          <a:p>
            <a:pPr defTabSz="413484">
              <a:lnSpc>
                <a:spcPct val="80000"/>
              </a:lnSpc>
            </a:pPr>
            <a:r>
              <a:rPr lang="en-US" sz="700" b="1">
                <a:latin typeface="Arial" charset="0"/>
                <a:ea typeface="ＭＳ Ｐゴシック" charset="0"/>
              </a:rPr>
              <a:t>Gain deep insights into operations &amp; more</a:t>
            </a:r>
          </a:p>
          <a:p>
            <a:pPr defTabSz="413484">
              <a:lnSpc>
                <a:spcPct val="80000"/>
              </a:lnSpc>
            </a:pPr>
            <a:r>
              <a:rPr lang="en-US" sz="700" b="1">
                <a:latin typeface="Arial" charset="0"/>
                <a:ea typeface="ＭＳ Ｐゴシック" charset="0"/>
              </a:rPr>
              <a:t>Proactively plan to increase efficiency</a:t>
            </a:r>
          </a:p>
          <a:p>
            <a:pPr defTabSz="413484">
              <a:lnSpc>
                <a:spcPct val="80000"/>
              </a:lnSpc>
            </a:pPr>
            <a:r>
              <a:rPr lang="en-US" sz="700" b="1">
                <a:latin typeface="Arial" charset="0"/>
                <a:ea typeface="ＭＳ Ｐゴシック" charset="0"/>
              </a:rPr>
              <a:t>Visualize data from a variety of complex systems to aid in decision making</a:t>
            </a:r>
          </a:p>
          <a:p>
            <a:pPr defTabSz="413484">
              <a:lnSpc>
                <a:spcPct val="80000"/>
              </a:lnSpc>
            </a:pPr>
            <a:r>
              <a:rPr lang="en-US" sz="700" b="1">
                <a:latin typeface="Arial" charset="0"/>
                <a:ea typeface="ＭＳ Ｐゴシック" charset="0"/>
              </a:rPr>
              <a:t>Real-time analysis to monitor and provide alerts </a:t>
            </a:r>
          </a:p>
          <a:p>
            <a:pPr marL="310113" lvl="1" indent="-101805" defTabSz="413484">
              <a:lnSpc>
                <a:spcPct val="80000"/>
              </a:lnSpc>
              <a:spcBef>
                <a:spcPct val="0"/>
              </a:spcBef>
              <a:buFontTx/>
              <a:buChar char="•"/>
            </a:pPr>
            <a:endParaRPr lang="en-US" sz="700">
              <a:latin typeface="Arial" charset="0"/>
              <a:ea typeface="ＭＳ Ｐゴシック" charset="0"/>
            </a:endParaRPr>
          </a:p>
          <a:p>
            <a:pPr defTabSz="413484">
              <a:lnSpc>
                <a:spcPct val="80000"/>
              </a:lnSpc>
              <a:spcBef>
                <a:spcPct val="50000"/>
              </a:spcBef>
            </a:pPr>
            <a:r>
              <a:rPr lang="en-US" sz="700" b="1">
                <a:latin typeface="Arial" charset="0"/>
                <a:ea typeface="ＭＳ Ｐゴシック" charset="0"/>
              </a:rPr>
              <a:t>*Note that this is not a Tivoli play where we’re selling big data to IT so they can monitor their machines, hardware, applications or networks. This is about being able to leverage the data generated by machines to make better decisions and improve business results. </a:t>
            </a:r>
          </a:p>
          <a:p>
            <a:pPr defTabSz="413484">
              <a:lnSpc>
                <a:spcPct val="80000"/>
              </a:lnSpc>
              <a:spcBef>
                <a:spcPct val="50000"/>
              </a:spcBef>
              <a:buFontTx/>
              <a:buChar char="•"/>
            </a:pPr>
            <a:r>
              <a:rPr lang="en-US" sz="700" b="1">
                <a:latin typeface="Arial" charset="0"/>
                <a:ea typeface="ＭＳ Ｐゴシック" charset="0"/>
              </a:rPr>
              <a:t>Products involved:</a:t>
            </a:r>
          </a:p>
          <a:p>
            <a:pPr marL="310113" lvl="1" indent="-101805" defTabSz="413484">
              <a:lnSpc>
                <a:spcPct val="80000"/>
              </a:lnSpc>
              <a:spcBef>
                <a:spcPct val="0"/>
              </a:spcBef>
              <a:buFontTx/>
              <a:buChar char="•"/>
            </a:pPr>
            <a:r>
              <a:rPr lang="en-US" sz="700" b="1">
                <a:latin typeface="Arial" charset="0"/>
                <a:ea typeface="ＭＳ Ｐゴシック" charset="0"/>
              </a:rPr>
              <a:t>BigInsights, which comes with a new Machine Data Analytics Accelerator</a:t>
            </a:r>
          </a:p>
          <a:p>
            <a:pPr marL="310113" lvl="1" indent="-101805" defTabSz="413484">
              <a:lnSpc>
                <a:spcPct val="80000"/>
              </a:lnSpc>
              <a:spcBef>
                <a:spcPct val="0"/>
              </a:spcBef>
              <a:buFontTx/>
              <a:buChar char="•"/>
            </a:pPr>
            <a:r>
              <a:rPr lang="en-US" sz="700" b="1">
                <a:latin typeface="Arial" charset="0"/>
                <a:ea typeface="ＭＳ Ｐゴシック" charset="0"/>
              </a:rPr>
              <a:t>Streams (optional), for analyzing data in-motion</a:t>
            </a:r>
          </a:p>
          <a:p>
            <a:pPr marL="310113" lvl="1" indent="-101805" defTabSz="413484">
              <a:lnSpc>
                <a:spcPct val="80000"/>
              </a:lnSpc>
              <a:spcBef>
                <a:spcPct val="0"/>
              </a:spcBef>
              <a:buFontTx/>
              <a:buChar char="•"/>
            </a:pPr>
            <a:r>
              <a:rPr lang="en-US" sz="700" b="1">
                <a:latin typeface="Arial" charset="0"/>
                <a:ea typeface="ＭＳ Ｐゴシック" charset="0"/>
              </a:rPr>
              <a:t>InfoSphere Data Explorer, for federated navigation and discovery</a:t>
            </a:r>
          </a:p>
          <a:p>
            <a:pPr defTabSz="413484">
              <a:lnSpc>
                <a:spcPct val="80000"/>
              </a:lnSpc>
            </a:pPr>
            <a:endParaRPr lang="en-US" sz="900">
              <a:latin typeface="Arial" charset="0"/>
              <a:ea typeface="ＭＳ Ｐゴシック" charset="0"/>
            </a:endParaRPr>
          </a:p>
          <a:p>
            <a:pPr defTabSz="413484">
              <a:lnSpc>
                <a:spcPct val="80000"/>
              </a:lnSpc>
              <a:spcBef>
                <a:spcPct val="50000"/>
              </a:spcBef>
              <a:buFontTx/>
              <a:buChar char="•"/>
            </a:pPr>
            <a:r>
              <a:rPr lang="en-US" sz="900" b="1">
                <a:latin typeface="Arial" charset="0"/>
                <a:ea typeface="ＭＳ Ｐゴシック" charset="0"/>
              </a:rPr>
              <a:t>Gain deep insights into operations, customer experience, transactions and behavior</a:t>
            </a:r>
          </a:p>
          <a:p>
            <a:pPr defTabSz="413484">
              <a:lnSpc>
                <a:spcPct val="80000"/>
              </a:lnSpc>
              <a:spcBef>
                <a:spcPct val="50000"/>
              </a:spcBef>
              <a:buFontTx/>
              <a:buChar char="•"/>
            </a:pPr>
            <a:r>
              <a:rPr lang="en-US" sz="900" b="1">
                <a:latin typeface="Arial" charset="0"/>
                <a:ea typeface="ＭＳ Ｐゴシック" charset="0"/>
              </a:rPr>
              <a:t>Proactively plan to increase operational efficiency</a:t>
            </a:r>
          </a:p>
          <a:p>
            <a:pPr defTabSz="413484">
              <a:lnSpc>
                <a:spcPct val="80000"/>
              </a:lnSpc>
              <a:spcBef>
                <a:spcPct val="50000"/>
              </a:spcBef>
              <a:buFontTx/>
              <a:buChar char="•"/>
            </a:pPr>
            <a:r>
              <a:rPr lang="en-US" sz="900" b="1">
                <a:latin typeface="Arial" charset="0"/>
                <a:ea typeface="ＭＳ Ｐゴシック" charset="0"/>
              </a:rPr>
              <a:t>Visualize data from a variety of complex systems to ensure all data is being used in decision-making</a:t>
            </a:r>
          </a:p>
          <a:p>
            <a:pPr defTabSz="413484">
              <a:lnSpc>
                <a:spcPct val="80000"/>
              </a:lnSpc>
            </a:pPr>
            <a:r>
              <a:rPr lang="en-US" sz="1900">
                <a:latin typeface="Arial" charset="0"/>
                <a:ea typeface="ＭＳ Ｐゴシック" charset="0"/>
              </a:rPr>
              <a:t>Machine Data Ingestion</a:t>
            </a:r>
          </a:p>
          <a:p>
            <a:pPr marL="310113" lvl="1" indent="-101805" defTabSz="413484">
              <a:lnSpc>
                <a:spcPct val="80000"/>
              </a:lnSpc>
            </a:pPr>
            <a:r>
              <a:rPr lang="en-US" sz="1500">
                <a:latin typeface="Arial" charset="0"/>
                <a:ea typeface="ＭＳ Ｐゴシック" charset="0"/>
              </a:rPr>
              <a:t>Push data batches to HDFS</a:t>
            </a:r>
          </a:p>
          <a:p>
            <a:pPr marL="310113" lvl="1" indent="-101805" defTabSz="413484">
              <a:lnSpc>
                <a:spcPct val="80000"/>
              </a:lnSpc>
            </a:pPr>
            <a:r>
              <a:rPr lang="en-US" sz="1500">
                <a:latin typeface="Arial" charset="0"/>
                <a:ea typeface="ＭＳ Ｐゴシック" charset="0"/>
              </a:rPr>
              <a:t>Validate metadata</a:t>
            </a:r>
          </a:p>
          <a:p>
            <a:pPr defTabSz="413484">
              <a:lnSpc>
                <a:spcPct val="80000"/>
              </a:lnSpc>
            </a:pPr>
            <a:r>
              <a:rPr lang="en-US" sz="1900">
                <a:latin typeface="Arial" charset="0"/>
                <a:ea typeface="ＭＳ Ｐゴシック" charset="0"/>
              </a:rPr>
              <a:t>Data parsing and extraction</a:t>
            </a:r>
          </a:p>
          <a:p>
            <a:pPr marL="310113" lvl="1" indent="-101805" defTabSz="413484">
              <a:lnSpc>
                <a:spcPct val="80000"/>
              </a:lnSpc>
            </a:pPr>
            <a:r>
              <a:rPr lang="en-US" sz="1500">
                <a:latin typeface="Arial" charset="0"/>
                <a:ea typeface="ＭＳ Ｐゴシック" charset="0"/>
              </a:rPr>
              <a:t>Record splitting</a:t>
            </a:r>
          </a:p>
          <a:p>
            <a:pPr marL="310113" lvl="1" indent="-101805" defTabSz="413484">
              <a:lnSpc>
                <a:spcPct val="80000"/>
              </a:lnSpc>
            </a:pPr>
            <a:r>
              <a:rPr lang="en-US" sz="1500">
                <a:latin typeface="Arial" charset="0"/>
                <a:ea typeface="ＭＳ Ｐゴシック" charset="0"/>
              </a:rPr>
              <a:t>Field extraction</a:t>
            </a:r>
          </a:p>
          <a:p>
            <a:pPr marL="310113" lvl="1" indent="-101805" defTabSz="413484">
              <a:lnSpc>
                <a:spcPct val="80000"/>
              </a:lnSpc>
            </a:pPr>
            <a:r>
              <a:rPr lang="en-US" sz="1500">
                <a:latin typeface="Arial" charset="0"/>
                <a:ea typeface="ＭＳ Ｐゴシック" charset="0"/>
              </a:rPr>
              <a:t>Event standardization</a:t>
            </a:r>
          </a:p>
          <a:p>
            <a:pPr marL="310113" lvl="1" indent="-101805" defTabSz="413484">
              <a:lnSpc>
                <a:spcPct val="80000"/>
              </a:lnSpc>
            </a:pPr>
            <a:r>
              <a:rPr lang="en-US" sz="1500">
                <a:latin typeface="Arial" charset="0"/>
                <a:ea typeface="ＭＳ Ｐゴシック" charset="0"/>
              </a:rPr>
              <a:t>Event generalization</a:t>
            </a:r>
          </a:p>
          <a:p>
            <a:pPr marL="310113" lvl="1" indent="-101805" defTabSz="413484">
              <a:lnSpc>
                <a:spcPct val="80000"/>
              </a:lnSpc>
            </a:pPr>
            <a:r>
              <a:rPr lang="en-US" sz="1500">
                <a:latin typeface="Arial" charset="0"/>
                <a:ea typeface="ＭＳ Ｐゴシック" charset="0"/>
              </a:rPr>
              <a:t>Event enrichment</a:t>
            </a:r>
          </a:p>
          <a:p>
            <a:pPr marL="310113" lvl="1" indent="-101805" defTabSz="413484">
              <a:lnSpc>
                <a:spcPct val="80000"/>
              </a:lnSpc>
            </a:pPr>
            <a:r>
              <a:rPr lang="en-US" sz="1500">
                <a:latin typeface="Arial" charset="0"/>
                <a:ea typeface="ＭＳ Ｐゴシック" charset="0"/>
              </a:rPr>
              <a:t>Data available for visualization via BigSheets</a:t>
            </a:r>
          </a:p>
          <a:p>
            <a:pPr marL="310113" lvl="1" indent="-101805" defTabSz="413484">
              <a:lnSpc>
                <a:spcPct val="80000"/>
              </a:lnSpc>
            </a:pPr>
            <a:r>
              <a:rPr lang="en-US" sz="1500">
                <a:latin typeface="Arial" charset="0"/>
                <a:ea typeface="ＭＳ Ｐゴシック" charset="0"/>
              </a:rPr>
              <a:t>Customizable/extendable extraction rules</a:t>
            </a:r>
          </a:p>
          <a:p>
            <a:pPr defTabSz="413484">
              <a:lnSpc>
                <a:spcPct val="80000"/>
              </a:lnSpc>
              <a:spcBef>
                <a:spcPct val="50000"/>
              </a:spcBef>
              <a:buFontTx/>
              <a:buChar char="•"/>
            </a:pPr>
            <a:endParaRPr lang="en-US" sz="900" b="1">
              <a:latin typeface="Arial" charset="0"/>
              <a:ea typeface="ＭＳ Ｐゴシック" charset="0"/>
            </a:endParaRPr>
          </a:p>
          <a:p>
            <a:pPr defTabSz="413484">
              <a:lnSpc>
                <a:spcPct val="80000"/>
              </a:lnSpc>
              <a:spcBef>
                <a:spcPct val="50000"/>
              </a:spcBef>
              <a:buFontTx/>
              <a:buChar char="•"/>
            </a:pPr>
            <a:endParaRPr lang="en-US" sz="900" b="1">
              <a:latin typeface="Arial" charset="0"/>
              <a:ea typeface="ＭＳ Ｐゴシック" charset="0"/>
            </a:endParaRPr>
          </a:p>
          <a:p>
            <a:pPr defTabSz="413484">
              <a:lnSpc>
                <a:spcPct val="80000"/>
              </a:lnSpc>
            </a:pPr>
            <a:endParaRPr lang="en-US" sz="900">
              <a:latin typeface="Arial" charset="0"/>
              <a:ea typeface="ＭＳ Ｐゴシック" charset="0"/>
            </a:endParaRPr>
          </a:p>
        </p:txBody>
      </p:sp>
      <p:sp>
        <p:nvSpPr>
          <p:cNvPr id="68612" name="Slide Number Placeholder 3"/>
          <p:cNvSpPr txBox="1">
            <a:spLocks noGrp="1"/>
          </p:cNvSpPr>
          <p:nvPr/>
        </p:nvSpPr>
        <p:spPr bwMode="auto">
          <a:xfrm>
            <a:off x="3884164" y="8685155"/>
            <a:ext cx="2972269" cy="457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158" tIns="45080" rIns="90158" bIns="45080" anchor="b"/>
          <a:lstStyle>
            <a:lvl1pPr defTabSz="927100" eaLnBrk="0" hangingPunct="0">
              <a:defRPr>
                <a:solidFill>
                  <a:srgbClr val="000000"/>
                </a:solidFill>
                <a:latin typeface="Arial" charset="0"/>
                <a:ea typeface="ＭＳ Ｐゴシック" charset="0"/>
                <a:cs typeface="ＭＳ Ｐゴシック" charset="0"/>
              </a:defRPr>
            </a:lvl1pPr>
            <a:lvl2pPr defTabSz="927100" eaLnBrk="0" hangingPunct="0">
              <a:defRPr>
                <a:solidFill>
                  <a:srgbClr val="000000"/>
                </a:solidFill>
                <a:latin typeface="Arial" charset="0"/>
                <a:ea typeface="ＭＳ Ｐゴシック" charset="0"/>
              </a:defRPr>
            </a:lvl2pPr>
            <a:lvl3pPr defTabSz="927100" eaLnBrk="0" hangingPunct="0">
              <a:defRPr>
                <a:solidFill>
                  <a:srgbClr val="000000"/>
                </a:solidFill>
                <a:latin typeface="Arial" charset="0"/>
                <a:ea typeface="ＭＳ Ｐゴシック" charset="0"/>
              </a:defRPr>
            </a:lvl3pPr>
            <a:lvl4pPr defTabSz="927100" eaLnBrk="0" hangingPunct="0">
              <a:defRPr>
                <a:solidFill>
                  <a:srgbClr val="000000"/>
                </a:solidFill>
                <a:latin typeface="Arial" charset="0"/>
                <a:ea typeface="ＭＳ Ｐゴシック" charset="0"/>
              </a:defRPr>
            </a:lvl4pPr>
            <a:lvl5pPr defTabSz="927100" eaLnBrk="0" hangingPunct="0">
              <a:defRPr>
                <a:solidFill>
                  <a:srgbClr val="000000"/>
                </a:solidFill>
                <a:latin typeface="Arial" charset="0"/>
                <a:ea typeface="ＭＳ Ｐゴシック" charset="0"/>
              </a:defRPr>
            </a:lvl5pPr>
            <a:lvl6pPr marL="2514600" indent="-228600" defTabSz="9271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6pPr>
            <a:lvl7pPr marL="2971800" indent="-228600" defTabSz="9271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7pPr>
            <a:lvl8pPr marL="3429000" indent="-228600" defTabSz="9271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8pPr>
            <a:lvl9pPr marL="3886200" indent="-228600" defTabSz="9271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9pPr>
          </a:lstStyle>
          <a:p>
            <a:pPr algn="r"/>
            <a:fld id="{5B60C3CF-5192-0341-BC64-6382328DF585}" type="slidenum">
              <a:rPr lang="en-US" sz="1200">
                <a:latin typeface="Times New Roman" charset="0"/>
              </a:rPr>
              <a:pPr algn="r"/>
              <a:t>12</a:t>
            </a:fld>
            <a:endParaRPr lang="en-US" sz="1200">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xfrm>
            <a:off x="382588" y="223838"/>
            <a:ext cx="6092825" cy="3427412"/>
          </a:xfrm>
          <a:ln/>
        </p:spPr>
      </p:sp>
      <p:sp>
        <p:nvSpPr>
          <p:cNvPr id="7168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158" tIns="45080" rIns="90158" bIns="45080"/>
          <a:lstStyle/>
          <a:p>
            <a:pPr>
              <a:lnSpc>
                <a:spcPct val="90000"/>
              </a:lnSpc>
              <a:buFont typeface="Wingdings" charset="0"/>
              <a:buNone/>
            </a:pPr>
            <a:r>
              <a:rPr lang="en-US" b="1">
                <a:latin typeface="Arial" charset="0"/>
                <a:ea typeface="ＭＳ Ｐゴシック" charset="0"/>
                <a:cs typeface="Arial" charset="0"/>
              </a:rPr>
              <a:t>Jervin:  Customer would like to leverage on VARIERY of Data (BigData) with the existing Data Warehouse ?..</a:t>
            </a:r>
          </a:p>
          <a:p>
            <a:pPr>
              <a:lnSpc>
                <a:spcPct val="90000"/>
              </a:lnSpc>
              <a:buFont typeface="Wingdings" charset="0"/>
              <a:buNone/>
            </a:pPr>
            <a:endParaRPr lang="en-US" b="1">
              <a:latin typeface="Arial" charset="0"/>
              <a:ea typeface="ＭＳ Ｐゴシック" charset="0"/>
              <a:cs typeface="Arial" charset="0"/>
            </a:endParaRPr>
          </a:p>
          <a:p>
            <a:pPr>
              <a:lnSpc>
                <a:spcPct val="90000"/>
              </a:lnSpc>
              <a:buFont typeface="Wingdings" charset="0"/>
              <a:buNone/>
            </a:pPr>
            <a:endParaRPr lang="en-US" b="1">
              <a:latin typeface="Arial" charset="0"/>
              <a:ea typeface="ＭＳ Ｐゴシック" charset="0"/>
              <a:cs typeface="Arial" charset="0"/>
            </a:endParaRPr>
          </a:p>
          <a:p>
            <a:pPr>
              <a:lnSpc>
                <a:spcPct val="90000"/>
              </a:lnSpc>
              <a:buFont typeface="Wingdings" charset="0"/>
              <a:buNone/>
            </a:pPr>
            <a:r>
              <a:rPr lang="en-US" b="1">
                <a:latin typeface="Arial" charset="0"/>
                <a:ea typeface="ＭＳ Ｐゴシック" charset="0"/>
                <a:cs typeface="Arial" charset="0"/>
              </a:rPr>
              <a:t>What is data warehouse augmentation and what are the drivers? </a:t>
            </a:r>
          </a:p>
          <a:p>
            <a:pPr eaLnBrk="1" hangingPunct="1">
              <a:lnSpc>
                <a:spcPct val="90000"/>
              </a:lnSpc>
              <a:spcBef>
                <a:spcPct val="0"/>
              </a:spcBef>
            </a:pPr>
            <a:r>
              <a:rPr lang="en-US">
                <a:latin typeface="Arial" charset="0"/>
                <a:ea typeface="ＭＳ Ｐゴシック" charset="0"/>
              </a:rPr>
              <a:t>Data Warehouse augmentation builds on an existing data warehouse infrastructure, leveraging big data technologies to ‘augment’ its value</a:t>
            </a:r>
          </a:p>
          <a:p>
            <a:pPr>
              <a:lnSpc>
                <a:spcPct val="90000"/>
              </a:lnSpc>
            </a:pPr>
            <a:endParaRPr lang="en-US">
              <a:latin typeface="Arial" charset="0"/>
              <a:ea typeface="ＭＳ Ｐゴシック" charset="0"/>
            </a:endParaRPr>
          </a:p>
          <a:p>
            <a:pPr>
              <a:lnSpc>
                <a:spcPct val="90000"/>
              </a:lnSpc>
            </a:pPr>
            <a:endParaRPr lang="en-US">
              <a:latin typeface="Arial" charset="0"/>
              <a:ea typeface="ＭＳ Ｐゴシック" charset="0"/>
            </a:endParaRPr>
          </a:p>
          <a:p>
            <a:pPr>
              <a:lnSpc>
                <a:spcPct val="90000"/>
              </a:lnSpc>
            </a:pPr>
            <a:r>
              <a:rPr lang="en-US">
                <a:latin typeface="Arial" charset="0"/>
                <a:ea typeface="ＭＳ Ｐゴシック" charset="0"/>
              </a:rPr>
              <a:t>Two main drivers: </a:t>
            </a:r>
          </a:p>
          <a:p>
            <a:pPr eaLnBrk="1" hangingPunct="1">
              <a:spcBef>
                <a:spcPct val="50000"/>
              </a:spcBef>
            </a:pPr>
            <a:r>
              <a:rPr lang="en-US" b="1">
                <a:latin typeface="Arial" charset="0"/>
                <a:ea typeface="ＭＳ Ｐゴシック" charset="0"/>
              </a:rPr>
              <a:t>Need to leverage variety of data</a:t>
            </a:r>
          </a:p>
          <a:p>
            <a:pPr>
              <a:lnSpc>
                <a:spcPct val="90000"/>
              </a:lnSpc>
            </a:pPr>
            <a:r>
              <a:rPr lang="en-US">
                <a:latin typeface="Arial" charset="0"/>
                <a:ea typeface="ＭＳ Ｐゴシック" charset="0"/>
              </a:rPr>
              <a:t>Structured, unstructured, and streaming</a:t>
            </a:r>
          </a:p>
          <a:p>
            <a:pPr>
              <a:lnSpc>
                <a:spcPct val="90000"/>
              </a:lnSpc>
            </a:pPr>
            <a:r>
              <a:rPr lang="en-US">
                <a:latin typeface="Arial" charset="0"/>
                <a:ea typeface="ＭＳ Ｐゴシック" charset="0"/>
              </a:rPr>
              <a:t>Low latency requirements (hours not weeks or months)</a:t>
            </a:r>
          </a:p>
          <a:p>
            <a:pPr>
              <a:lnSpc>
                <a:spcPct val="90000"/>
              </a:lnSpc>
            </a:pPr>
            <a:r>
              <a:rPr lang="en-US">
                <a:latin typeface="Arial" charset="0"/>
                <a:ea typeface="ＭＳ Ｐゴシック" charset="0"/>
              </a:rPr>
              <a:t>Requires query access to data</a:t>
            </a:r>
          </a:p>
          <a:p>
            <a:pPr eaLnBrk="1" hangingPunct="1">
              <a:spcBef>
                <a:spcPct val="50000"/>
              </a:spcBef>
            </a:pPr>
            <a:endParaRPr lang="en-US" b="1">
              <a:latin typeface="Arial" charset="0"/>
              <a:ea typeface="ＭＳ Ｐゴシック" charset="0"/>
            </a:endParaRPr>
          </a:p>
          <a:p>
            <a:pPr>
              <a:lnSpc>
                <a:spcPct val="90000"/>
              </a:lnSpc>
            </a:pPr>
            <a:r>
              <a:rPr lang="en-US" b="1">
                <a:latin typeface="Arial" charset="0"/>
                <a:ea typeface="ＭＳ Ｐゴシック" charset="0"/>
              </a:rPr>
              <a:t>Optimize warehouse infrastructure</a:t>
            </a:r>
          </a:p>
          <a:p>
            <a:pPr>
              <a:lnSpc>
                <a:spcPct val="90000"/>
              </a:lnSpc>
            </a:pPr>
            <a:r>
              <a:rPr lang="en-US">
                <a:latin typeface="Arial" charset="0"/>
                <a:ea typeface="ＭＳ Ｐゴシック" charset="0"/>
              </a:rPr>
              <a:t>Warehouse data volumes reaching big data levels</a:t>
            </a:r>
          </a:p>
          <a:p>
            <a:pPr>
              <a:lnSpc>
                <a:spcPct val="90000"/>
              </a:lnSpc>
            </a:pPr>
            <a:r>
              <a:rPr lang="en-US">
                <a:latin typeface="Arial" charset="0"/>
                <a:ea typeface="ＭＳ Ｐゴシック" charset="0"/>
              </a:rPr>
              <a:t>Large portion of data in warehouse not accessed frequently</a:t>
            </a:r>
          </a:p>
          <a:p>
            <a:pPr>
              <a:lnSpc>
                <a:spcPct val="90000"/>
              </a:lnSpc>
            </a:pPr>
            <a:r>
              <a:rPr lang="en-US">
                <a:latin typeface="Arial" charset="0"/>
                <a:ea typeface="ＭＳ Ｐゴシック" charset="0"/>
              </a:rPr>
              <a:t>Need to optimize warehouse investment  (Note: this is not to imply that our warehousing solutions are expensive, but instead that augmenting with big data technologies can make the warehouse a more optimal investment since you no longer attempt to store and analyze EVERYTHING within the warehouse, which can strain it from a performance and cost perspective.  </a:t>
            </a:r>
            <a:endParaRPr lang="en-US" b="1">
              <a:latin typeface="Arial" charset="0"/>
              <a:ea typeface="ＭＳ Ｐゴシック" charset="0"/>
            </a:endParaRPr>
          </a:p>
          <a:p>
            <a:pPr>
              <a:lnSpc>
                <a:spcPct val="90000"/>
              </a:lnSpc>
            </a:pPr>
            <a:endParaRPr lang="en-US">
              <a:latin typeface="Arial" charset="0"/>
              <a:ea typeface="ＭＳ Ｐゴシック" charset="0"/>
            </a:endParaRPr>
          </a:p>
        </p:txBody>
      </p:sp>
      <p:sp>
        <p:nvSpPr>
          <p:cNvPr id="71684" name="Slide Number Placeholder 3"/>
          <p:cNvSpPr txBox="1">
            <a:spLocks noGrp="1"/>
          </p:cNvSpPr>
          <p:nvPr/>
        </p:nvSpPr>
        <p:spPr bwMode="auto">
          <a:xfrm>
            <a:off x="3884164" y="8685155"/>
            <a:ext cx="2972269" cy="457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158" tIns="45080" rIns="90158" bIns="45080" anchor="b"/>
          <a:lstStyle>
            <a:lvl1pPr defTabSz="927100" eaLnBrk="0" hangingPunct="0">
              <a:defRPr>
                <a:solidFill>
                  <a:srgbClr val="000000"/>
                </a:solidFill>
                <a:latin typeface="Arial" charset="0"/>
                <a:ea typeface="ＭＳ Ｐゴシック" charset="0"/>
                <a:cs typeface="ＭＳ Ｐゴシック" charset="0"/>
              </a:defRPr>
            </a:lvl1pPr>
            <a:lvl2pPr defTabSz="927100" eaLnBrk="0" hangingPunct="0">
              <a:defRPr>
                <a:solidFill>
                  <a:srgbClr val="000000"/>
                </a:solidFill>
                <a:latin typeface="Arial" charset="0"/>
                <a:ea typeface="ＭＳ Ｐゴシック" charset="0"/>
              </a:defRPr>
            </a:lvl2pPr>
            <a:lvl3pPr defTabSz="927100" eaLnBrk="0" hangingPunct="0">
              <a:defRPr>
                <a:solidFill>
                  <a:srgbClr val="000000"/>
                </a:solidFill>
                <a:latin typeface="Arial" charset="0"/>
                <a:ea typeface="ＭＳ Ｐゴシック" charset="0"/>
              </a:defRPr>
            </a:lvl3pPr>
            <a:lvl4pPr defTabSz="927100" eaLnBrk="0" hangingPunct="0">
              <a:defRPr>
                <a:solidFill>
                  <a:srgbClr val="000000"/>
                </a:solidFill>
                <a:latin typeface="Arial" charset="0"/>
                <a:ea typeface="ＭＳ Ｐゴシック" charset="0"/>
              </a:defRPr>
            </a:lvl4pPr>
            <a:lvl5pPr defTabSz="927100" eaLnBrk="0" hangingPunct="0">
              <a:defRPr>
                <a:solidFill>
                  <a:srgbClr val="000000"/>
                </a:solidFill>
                <a:latin typeface="Arial" charset="0"/>
                <a:ea typeface="ＭＳ Ｐゴシック" charset="0"/>
              </a:defRPr>
            </a:lvl5pPr>
            <a:lvl6pPr marL="2514600" indent="-228600" defTabSz="9271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6pPr>
            <a:lvl7pPr marL="2971800" indent="-228600" defTabSz="9271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7pPr>
            <a:lvl8pPr marL="3429000" indent="-228600" defTabSz="9271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8pPr>
            <a:lvl9pPr marL="3886200" indent="-228600" defTabSz="9271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9pPr>
          </a:lstStyle>
          <a:p>
            <a:pPr algn="r"/>
            <a:fld id="{4237B074-78DE-284A-85E5-A0018BE50C35}" type="slidenum">
              <a:rPr lang="en-US" sz="1200">
                <a:latin typeface="Times New Roman" charset="0"/>
              </a:rPr>
              <a:pPr algn="r"/>
              <a:t>13</a:t>
            </a:fld>
            <a:endParaRPr lang="en-US" sz="1200">
              <a:latin typeface="Times New Roman"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Rot="1" noChangeAspect="1" noChangeArrowheads="1" noTextEdit="1"/>
          </p:cNvSpPr>
          <p:nvPr>
            <p:ph type="sldImg"/>
          </p:nvPr>
        </p:nvSpPr>
        <p:spPr>
          <a:xfrm>
            <a:off x="384175" y="685800"/>
            <a:ext cx="6092825" cy="3427413"/>
          </a:xfrm>
          <a:ln/>
          <a:extLst>
            <a:ext uri="{FAA26D3D-D897-4be2-8F04-BA451C77F1D7}">
              <ma14:placeholderFlag xmlns:ma14="http://schemas.microsoft.com/office/mac/drawingml/2011/main" xmlns="" val="1"/>
            </a:ext>
          </a:extLst>
        </p:spPr>
      </p:sp>
      <p:sp>
        <p:nvSpPr>
          <p:cNvPr id="867331"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Rectangle 2"/>
          <p:cNvSpPr>
            <a:spLocks noGrp="1" noRot="1" noChangeAspect="1" noChangeArrowheads="1" noTextEdit="1"/>
          </p:cNvSpPr>
          <p:nvPr>
            <p:ph type="sldImg"/>
          </p:nvPr>
        </p:nvSpPr>
        <p:spPr>
          <a:xfrm>
            <a:off x="384175" y="685800"/>
            <a:ext cx="6092825" cy="3427413"/>
          </a:xfrm>
          <a:ln/>
          <a:extLst>
            <a:ext uri="{FAA26D3D-D897-4be2-8F04-BA451C77F1D7}">
              <ma14:placeholderFlag xmlns:ma14="http://schemas.microsoft.com/office/mac/drawingml/2011/main" xmlns="" val="1"/>
            </a:ext>
          </a:extLst>
        </p:spPr>
      </p:sp>
      <p:sp>
        <p:nvSpPr>
          <p:cNvPr id="869379"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Rot="1" noChangeAspect="1" noChangeArrowheads="1" noTextEdit="1"/>
          </p:cNvSpPr>
          <p:nvPr>
            <p:ph type="sldImg"/>
          </p:nvPr>
        </p:nvSpPr>
        <p:spPr>
          <a:xfrm>
            <a:off x="384175" y="685800"/>
            <a:ext cx="6092825" cy="3427413"/>
          </a:xfrm>
          <a:ln/>
          <a:extLst>
            <a:ext uri="{FAA26D3D-D897-4be2-8F04-BA451C77F1D7}">
              <ma14:placeholderFlag xmlns:ma14="http://schemas.microsoft.com/office/mac/drawingml/2011/main" xmlns="" val="1"/>
            </a:ext>
          </a:extLst>
        </p:spPr>
      </p:sp>
      <p:sp>
        <p:nvSpPr>
          <p:cNvPr id="772099"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Rot="1" noChangeAspect="1" noChangeArrowheads="1" noTextEdit="1"/>
          </p:cNvSpPr>
          <p:nvPr>
            <p:ph type="sldImg"/>
          </p:nvPr>
        </p:nvSpPr>
        <p:spPr>
          <a:xfrm>
            <a:off x="384175" y="685800"/>
            <a:ext cx="6092825" cy="3427413"/>
          </a:xfrm>
          <a:ln/>
          <a:extLst>
            <a:ext uri="{FAA26D3D-D897-4be2-8F04-BA451C77F1D7}">
              <ma14:placeholderFlag xmlns:ma14="http://schemas.microsoft.com/office/mac/drawingml/2011/main" xmlns="" val="1"/>
            </a:ext>
          </a:extLst>
        </p:spPr>
      </p:sp>
      <p:sp>
        <p:nvSpPr>
          <p:cNvPr id="770051"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Rot="1" noChangeAspect="1" noChangeArrowheads="1" noTextEdit="1"/>
          </p:cNvSpPr>
          <p:nvPr>
            <p:ph type="sldImg"/>
          </p:nvPr>
        </p:nvSpPr>
        <p:spPr>
          <a:xfrm>
            <a:off x="384175" y="685800"/>
            <a:ext cx="6092825" cy="3427413"/>
          </a:xfrm>
          <a:ln/>
          <a:extLst>
            <a:ext uri="{FAA26D3D-D897-4be2-8F04-BA451C77F1D7}">
              <ma14:placeholderFlag xmlns:ma14="http://schemas.microsoft.com/office/mac/drawingml/2011/main" xmlns="" val="1"/>
            </a:ext>
          </a:extLst>
        </p:spPr>
      </p:sp>
      <p:sp>
        <p:nvSpPr>
          <p:cNvPr id="774147"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Rot="1" noChangeAspect="1" noChangeArrowheads="1" noTextEdit="1"/>
          </p:cNvSpPr>
          <p:nvPr>
            <p:ph type="sldImg"/>
          </p:nvPr>
        </p:nvSpPr>
        <p:spPr>
          <a:xfrm>
            <a:off x="384175" y="685800"/>
            <a:ext cx="6092825" cy="3427413"/>
          </a:xfrm>
          <a:ln/>
          <a:extLst>
            <a:ext uri="{FAA26D3D-D897-4be2-8F04-BA451C77F1D7}">
              <ma14:placeholderFlag xmlns:ma14="http://schemas.microsoft.com/office/mac/drawingml/2011/main" xmlns="" val="1"/>
            </a:ext>
          </a:extLst>
        </p:spPr>
      </p:sp>
      <p:sp>
        <p:nvSpPr>
          <p:cNvPr id="776195"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2"/>
          <p:cNvSpPr>
            <a:spLocks noGrp="1" noRot="1" noChangeAspect="1" noChangeArrowheads="1" noTextEdit="1"/>
          </p:cNvSpPr>
          <p:nvPr>
            <p:ph type="sldImg"/>
          </p:nvPr>
        </p:nvSpPr>
        <p:spPr>
          <a:xfrm>
            <a:off x="384175" y="685800"/>
            <a:ext cx="6092825" cy="3427413"/>
          </a:xfrm>
          <a:ln/>
          <a:extLst>
            <a:ext uri="{FAA26D3D-D897-4be2-8F04-BA451C77F1D7}">
              <ma14:placeholderFlag xmlns:ma14="http://schemas.microsoft.com/office/mac/drawingml/2011/main" xmlns="" val="1"/>
            </a:ext>
          </a:extLst>
        </p:spPr>
      </p:sp>
      <p:sp>
        <p:nvSpPr>
          <p:cNvPr id="784387"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Rot="1" noChangeAspect="1" noChangeArrowheads="1" noTextEdit="1"/>
          </p:cNvSpPr>
          <p:nvPr>
            <p:ph type="sldImg"/>
          </p:nvPr>
        </p:nvSpPr>
        <p:spPr>
          <a:xfrm>
            <a:off x="384175" y="685800"/>
            <a:ext cx="6092825" cy="3427413"/>
          </a:xfrm>
          <a:ln/>
          <a:extLst>
            <a:ext uri="{FAA26D3D-D897-4be2-8F04-BA451C77F1D7}">
              <ma14:placeholderFlag xmlns:ma14="http://schemas.microsoft.com/office/mac/drawingml/2011/main" xmlns="" val="1"/>
            </a:ext>
          </a:extLst>
        </p:spPr>
      </p:sp>
      <p:sp>
        <p:nvSpPr>
          <p:cNvPr id="789507"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a:buFontTx/>
              <a:buChar char="•"/>
            </a:pPr>
            <a:r>
              <a:rPr lang="en-US">
                <a:latin typeface="Times New Roman" charset="0"/>
                <a:ea typeface="ＭＳ Ｐゴシック" charset="0"/>
              </a:rPr>
              <a:t>Our product management, engineering, marketing, CTPs, etc, etc teams have all been working together to help to better understand the big data market.   We’ve done surveys, met with analysts and studied their findings, we’ve met in person with customers and prospects (</a:t>
            </a:r>
            <a:r>
              <a:rPr lang="en-US" b="1">
                <a:latin typeface="Times New Roman" charset="0"/>
                <a:ea typeface="ＭＳ Ｐゴシック" charset="0"/>
              </a:rPr>
              <a:t>over 300 meetings) </a:t>
            </a:r>
            <a:r>
              <a:rPr lang="en-US">
                <a:latin typeface="Times New Roman" charset="0"/>
                <a:ea typeface="ＭＳ Ｐゴシック" charset="0"/>
              </a:rPr>
              <a:t>and are confident that we found market “</a:t>
            </a:r>
            <a:r>
              <a:rPr lang="en-US" b="1" u="sng">
                <a:latin typeface="Times New Roman" charset="0"/>
                <a:ea typeface="ＭＳ Ｐゴシック" charset="0"/>
              </a:rPr>
              <a:t>sweet spots” </a:t>
            </a:r>
            <a:r>
              <a:rPr lang="en-US">
                <a:latin typeface="Times New Roman" charset="0"/>
                <a:ea typeface="ＭＳ Ｐゴシック" charset="0"/>
              </a:rPr>
              <a:t>for big data.  These 5 use cases are our sweet spots.  These will resonate with the majority of prospects that you meet with.  In the coming slides we’ll cover each of these in detail, we’ll walk through the need, the value and a customer example.  </a:t>
            </a:r>
          </a:p>
        </p:txBody>
      </p:sp>
      <p:sp>
        <p:nvSpPr>
          <p:cNvPr id="54276" name="Slide Number Placeholder 3"/>
          <p:cNvSpPr>
            <a:spLocks noGrp="1"/>
          </p:cNvSpPr>
          <p:nvPr>
            <p:ph type="sldNum" sz="quarter"/>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000000"/>
                </a:solidFill>
                <a:round/>
                <a:headEnd/>
                <a:tailEnd/>
              </a14:hiddenLine>
            </a:ext>
          </a:extLst>
        </p:spPr>
        <p:txBody>
          <a:bodyPr/>
          <a:lstStyle>
            <a:lvl1pPr eaLnBrk="0" hangingPunct="0">
              <a:tabLst>
                <a:tab pos="714200" algn="l"/>
                <a:tab pos="1428399" algn="l"/>
                <a:tab pos="2142599" algn="l"/>
                <a:tab pos="2856799" algn="l"/>
              </a:tabLst>
              <a:defRPr>
                <a:solidFill>
                  <a:srgbClr val="000000"/>
                </a:solidFill>
                <a:latin typeface="Arial" charset="0"/>
                <a:ea typeface="ＭＳ Ｐゴシック" charset="0"/>
                <a:cs typeface="ＭＳ Ｐゴシック" charset="0"/>
              </a:defRPr>
            </a:lvl1pPr>
            <a:lvl2pPr eaLnBrk="0" hangingPunct="0">
              <a:tabLst>
                <a:tab pos="714200" algn="l"/>
                <a:tab pos="1428399" algn="l"/>
                <a:tab pos="2142599" algn="l"/>
                <a:tab pos="2856799" algn="l"/>
              </a:tabLst>
              <a:defRPr>
                <a:solidFill>
                  <a:srgbClr val="000000"/>
                </a:solidFill>
                <a:latin typeface="Arial" charset="0"/>
                <a:ea typeface="ＭＳ Ｐゴシック" charset="0"/>
              </a:defRPr>
            </a:lvl2pPr>
            <a:lvl3pPr eaLnBrk="0" hangingPunct="0">
              <a:tabLst>
                <a:tab pos="714200" algn="l"/>
                <a:tab pos="1428399" algn="l"/>
                <a:tab pos="2142599" algn="l"/>
                <a:tab pos="2856799" algn="l"/>
              </a:tabLst>
              <a:defRPr>
                <a:solidFill>
                  <a:srgbClr val="000000"/>
                </a:solidFill>
                <a:latin typeface="Arial" charset="0"/>
                <a:ea typeface="ＭＳ Ｐゴシック" charset="0"/>
              </a:defRPr>
            </a:lvl3pPr>
            <a:lvl4pPr eaLnBrk="0" hangingPunct="0">
              <a:tabLst>
                <a:tab pos="714200" algn="l"/>
                <a:tab pos="1428399" algn="l"/>
                <a:tab pos="2142599" algn="l"/>
                <a:tab pos="2856799" algn="l"/>
              </a:tabLst>
              <a:defRPr>
                <a:solidFill>
                  <a:srgbClr val="000000"/>
                </a:solidFill>
                <a:latin typeface="Arial" charset="0"/>
                <a:ea typeface="ＭＳ Ｐゴシック" charset="0"/>
              </a:defRPr>
            </a:lvl4pPr>
            <a:lvl5pPr eaLnBrk="0" hangingPunct="0">
              <a:tabLst>
                <a:tab pos="714200" algn="l"/>
                <a:tab pos="1428399" algn="l"/>
                <a:tab pos="2142599" algn="l"/>
                <a:tab pos="2856799" algn="l"/>
              </a:tabLst>
              <a:defRPr>
                <a:solidFill>
                  <a:srgbClr val="000000"/>
                </a:solidFill>
                <a:latin typeface="Arial" charset="0"/>
                <a:ea typeface="ＭＳ Ｐゴシック" charset="0"/>
              </a:defRPr>
            </a:lvl5pPr>
            <a:lvl6pPr marL="2480904" indent="-225537" eaLnBrk="0" fontAlgn="base" hangingPunct="0">
              <a:spcBef>
                <a:spcPct val="0"/>
              </a:spcBef>
              <a:spcAft>
                <a:spcPct val="0"/>
              </a:spcAft>
              <a:buClr>
                <a:srgbClr val="000000"/>
              </a:buClr>
              <a:buSzPct val="100000"/>
              <a:buFont typeface="Times New Roman" charset="0"/>
              <a:tabLst>
                <a:tab pos="714200" algn="l"/>
                <a:tab pos="1428399" algn="l"/>
                <a:tab pos="2142599" algn="l"/>
                <a:tab pos="2856799" algn="l"/>
              </a:tabLst>
              <a:defRPr>
                <a:solidFill>
                  <a:srgbClr val="000000"/>
                </a:solidFill>
                <a:latin typeface="Arial" charset="0"/>
                <a:ea typeface="ＭＳ Ｐゴシック" charset="0"/>
              </a:defRPr>
            </a:lvl6pPr>
            <a:lvl7pPr marL="2931978" indent="-225537" eaLnBrk="0" fontAlgn="base" hangingPunct="0">
              <a:spcBef>
                <a:spcPct val="0"/>
              </a:spcBef>
              <a:spcAft>
                <a:spcPct val="0"/>
              </a:spcAft>
              <a:buClr>
                <a:srgbClr val="000000"/>
              </a:buClr>
              <a:buSzPct val="100000"/>
              <a:buFont typeface="Times New Roman" charset="0"/>
              <a:tabLst>
                <a:tab pos="714200" algn="l"/>
                <a:tab pos="1428399" algn="l"/>
                <a:tab pos="2142599" algn="l"/>
                <a:tab pos="2856799" algn="l"/>
              </a:tabLst>
              <a:defRPr>
                <a:solidFill>
                  <a:srgbClr val="000000"/>
                </a:solidFill>
                <a:latin typeface="Arial" charset="0"/>
                <a:ea typeface="ＭＳ Ｐゴシック" charset="0"/>
              </a:defRPr>
            </a:lvl7pPr>
            <a:lvl8pPr marL="3383051" indent="-225537" eaLnBrk="0" fontAlgn="base" hangingPunct="0">
              <a:spcBef>
                <a:spcPct val="0"/>
              </a:spcBef>
              <a:spcAft>
                <a:spcPct val="0"/>
              </a:spcAft>
              <a:buClr>
                <a:srgbClr val="000000"/>
              </a:buClr>
              <a:buSzPct val="100000"/>
              <a:buFont typeface="Times New Roman" charset="0"/>
              <a:tabLst>
                <a:tab pos="714200" algn="l"/>
                <a:tab pos="1428399" algn="l"/>
                <a:tab pos="2142599" algn="l"/>
                <a:tab pos="2856799" algn="l"/>
              </a:tabLst>
              <a:defRPr>
                <a:solidFill>
                  <a:srgbClr val="000000"/>
                </a:solidFill>
                <a:latin typeface="Arial" charset="0"/>
                <a:ea typeface="ＭＳ Ｐゴシック" charset="0"/>
              </a:defRPr>
            </a:lvl8pPr>
            <a:lvl9pPr marL="3834125" indent="-225537" eaLnBrk="0" fontAlgn="base" hangingPunct="0">
              <a:spcBef>
                <a:spcPct val="0"/>
              </a:spcBef>
              <a:spcAft>
                <a:spcPct val="0"/>
              </a:spcAft>
              <a:buClr>
                <a:srgbClr val="000000"/>
              </a:buClr>
              <a:buSzPct val="100000"/>
              <a:buFont typeface="Times New Roman" charset="0"/>
              <a:tabLst>
                <a:tab pos="714200" algn="l"/>
                <a:tab pos="1428399" algn="l"/>
                <a:tab pos="2142599" algn="l"/>
                <a:tab pos="2856799" algn="l"/>
              </a:tabLst>
              <a:defRPr>
                <a:solidFill>
                  <a:srgbClr val="000000"/>
                </a:solidFill>
                <a:latin typeface="Arial" charset="0"/>
                <a:ea typeface="ＭＳ Ｐゴシック" charset="0"/>
              </a:defRPr>
            </a:lvl9pPr>
          </a:lstStyle>
          <a:p>
            <a:pPr eaLnBrk="1" hangingPunct="1"/>
            <a:fld id="{4CB2D62D-CABE-A042-B8BD-80880E1C34A1}" type="slidenum">
              <a:rPr lang="en-US"/>
              <a:pPr eaLnBrk="1" hangingPunct="1"/>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Rot="1" noChangeAspect="1" noChangeArrowheads="1" noTextEdit="1"/>
          </p:cNvSpPr>
          <p:nvPr>
            <p:ph type="sldImg"/>
          </p:nvPr>
        </p:nvSpPr>
        <p:spPr>
          <a:xfrm>
            <a:off x="384175" y="685800"/>
            <a:ext cx="6092825" cy="3427413"/>
          </a:xfrm>
          <a:ln/>
          <a:extLst>
            <a:ext uri="{FAA26D3D-D897-4be2-8F04-BA451C77F1D7}">
              <ma14:placeholderFlag xmlns:ma14="http://schemas.microsoft.com/office/mac/drawingml/2011/main" xmlns="" val="1"/>
            </a:ext>
          </a:extLst>
        </p:spPr>
      </p:sp>
      <p:sp>
        <p:nvSpPr>
          <p:cNvPr id="786435"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Rot="1" noChangeAspect="1" noChangeArrowheads="1" noTextEdit="1"/>
          </p:cNvSpPr>
          <p:nvPr>
            <p:ph type="sldImg"/>
          </p:nvPr>
        </p:nvSpPr>
        <p:spPr>
          <a:xfrm>
            <a:off x="384175" y="685800"/>
            <a:ext cx="6092825" cy="3427413"/>
          </a:xfrm>
          <a:ln/>
          <a:extLst>
            <a:ext uri="{FAA26D3D-D897-4be2-8F04-BA451C77F1D7}">
              <ma14:placeholderFlag xmlns:ma14="http://schemas.microsoft.com/office/mac/drawingml/2011/main" xmlns="" val="1"/>
            </a:ext>
          </a:extLst>
        </p:spPr>
      </p:sp>
      <p:sp>
        <p:nvSpPr>
          <p:cNvPr id="791555"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Rot="1" noChangeAspect="1" noChangeArrowheads="1" noTextEdit="1"/>
          </p:cNvSpPr>
          <p:nvPr>
            <p:ph type="sldImg"/>
          </p:nvPr>
        </p:nvSpPr>
        <p:spPr>
          <a:xfrm>
            <a:off x="384175" y="685800"/>
            <a:ext cx="6092825" cy="3427413"/>
          </a:xfrm>
          <a:ln/>
          <a:extLst>
            <a:ext uri="{FAA26D3D-D897-4be2-8F04-BA451C77F1D7}">
              <ma14:placeholderFlag xmlns:ma14="http://schemas.microsoft.com/office/mac/drawingml/2011/main" xmlns="" val="1"/>
            </a:ext>
          </a:extLst>
        </p:spPr>
      </p:sp>
      <p:sp>
        <p:nvSpPr>
          <p:cNvPr id="793603"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Rot="1" noChangeAspect="1" noChangeArrowheads="1" noTextEdit="1"/>
          </p:cNvSpPr>
          <p:nvPr>
            <p:ph type="sldImg"/>
          </p:nvPr>
        </p:nvSpPr>
        <p:spPr>
          <a:xfrm>
            <a:off x="384175" y="685800"/>
            <a:ext cx="6092825" cy="3427413"/>
          </a:xfrm>
          <a:ln/>
          <a:extLst>
            <a:ext uri="{FAA26D3D-D897-4be2-8F04-BA451C77F1D7}">
              <ma14:placeholderFlag xmlns:ma14="http://schemas.microsoft.com/office/mac/drawingml/2011/main" xmlns="" val="1"/>
            </a:ext>
          </a:extLst>
        </p:spPr>
      </p:sp>
      <p:sp>
        <p:nvSpPr>
          <p:cNvPr id="797699"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xfrm>
            <a:off x="382588" y="223838"/>
            <a:ext cx="6092825" cy="3427412"/>
          </a:xfrm>
          <a:ln/>
        </p:spPr>
      </p:sp>
      <p:sp>
        <p:nvSpPr>
          <p:cNvPr id="5529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FAA26D3D-D897-4be2-8F04-BA451C77F1D7}">
              <ma14:placeholderFlag xmlns:ma14="http://schemas.microsoft.com/office/mac/drawingml/2011/main" xmlns="" val="1"/>
            </a:ext>
          </a:extLst>
        </p:spPr>
        <p:txBody>
          <a:bodyPr lIns="90149" tIns="45075" rIns="90149" bIns="45075"/>
          <a:lstStyle/>
          <a:p>
            <a:pPr marL="103371" indent="-103371"/>
            <a:endParaRPr lang="en-AU">
              <a:latin typeface="Arial" charset="0"/>
              <a:ea typeface="ＭＳ Ｐゴシック" charset="0"/>
            </a:endParaRPr>
          </a:p>
        </p:txBody>
      </p:sp>
      <p:sp>
        <p:nvSpPr>
          <p:cNvPr id="55300" name="Slide Number Placeholder 3"/>
          <p:cNvSpPr txBox="1">
            <a:spLocks noGrp="1"/>
          </p:cNvSpPr>
          <p:nvPr/>
        </p:nvSpPr>
        <p:spPr bwMode="auto">
          <a:xfrm>
            <a:off x="3884164" y="8685155"/>
            <a:ext cx="2972269" cy="457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149" tIns="45075" rIns="90149" bIns="45075" anchor="b"/>
          <a:lstStyle>
            <a:lvl1pPr defTabSz="927100" eaLnBrk="0" hangingPunct="0">
              <a:defRPr>
                <a:solidFill>
                  <a:srgbClr val="000000"/>
                </a:solidFill>
                <a:latin typeface="Arial" charset="0"/>
                <a:ea typeface="ＭＳ Ｐゴシック" charset="0"/>
                <a:cs typeface="ＭＳ Ｐゴシック" charset="0"/>
              </a:defRPr>
            </a:lvl1pPr>
            <a:lvl2pPr defTabSz="927100" eaLnBrk="0" hangingPunct="0">
              <a:defRPr>
                <a:solidFill>
                  <a:srgbClr val="000000"/>
                </a:solidFill>
                <a:latin typeface="Arial" charset="0"/>
                <a:ea typeface="ＭＳ Ｐゴシック" charset="0"/>
              </a:defRPr>
            </a:lvl2pPr>
            <a:lvl3pPr defTabSz="927100" eaLnBrk="0" hangingPunct="0">
              <a:defRPr>
                <a:solidFill>
                  <a:srgbClr val="000000"/>
                </a:solidFill>
                <a:latin typeface="Arial" charset="0"/>
                <a:ea typeface="ＭＳ Ｐゴシック" charset="0"/>
              </a:defRPr>
            </a:lvl3pPr>
            <a:lvl4pPr defTabSz="927100" eaLnBrk="0" hangingPunct="0">
              <a:defRPr>
                <a:solidFill>
                  <a:srgbClr val="000000"/>
                </a:solidFill>
                <a:latin typeface="Arial" charset="0"/>
                <a:ea typeface="ＭＳ Ｐゴシック" charset="0"/>
              </a:defRPr>
            </a:lvl4pPr>
            <a:lvl5pPr defTabSz="927100" eaLnBrk="0" hangingPunct="0">
              <a:defRPr>
                <a:solidFill>
                  <a:srgbClr val="000000"/>
                </a:solidFill>
                <a:latin typeface="Arial" charset="0"/>
                <a:ea typeface="ＭＳ Ｐゴシック" charset="0"/>
              </a:defRPr>
            </a:lvl5pPr>
            <a:lvl6pPr marL="2514600" indent="-228600" defTabSz="9271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6pPr>
            <a:lvl7pPr marL="2971800" indent="-228600" defTabSz="9271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7pPr>
            <a:lvl8pPr marL="3429000" indent="-228600" defTabSz="9271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8pPr>
            <a:lvl9pPr marL="3886200" indent="-228600" defTabSz="9271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9pPr>
          </a:lstStyle>
          <a:p>
            <a:pPr algn="r"/>
            <a:fld id="{15F88AD5-A5B7-304C-B877-81A82E8E4CAA}" type="slidenum">
              <a:rPr lang="en-US" sz="1200">
                <a:latin typeface="Times New Roman" charset="0"/>
              </a:rPr>
              <a:pPr algn="r"/>
              <a:t>5</a:t>
            </a:fld>
            <a:endParaRPr lang="en-US" sz="1200">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a:lnSpc>
                <a:spcPct val="80000"/>
              </a:lnSpc>
            </a:pPr>
            <a:r>
              <a:rPr lang="en-US">
                <a:latin typeface="Calibri" charset="0"/>
                <a:ea typeface="ＭＳ Ｐゴシック" charset="0"/>
              </a:rPr>
              <a:t>Enterprise-wide, InfoSphere Data Explorer addresses the ongoing challenge of </a:t>
            </a:r>
            <a:r>
              <a:rPr lang="ja-JP" altLang="en-US">
                <a:latin typeface="Calibri" charset="0"/>
                <a:ea typeface="ＭＳ Ｐゴシック" charset="0"/>
              </a:rPr>
              <a:t>“</a:t>
            </a:r>
            <a:r>
              <a:rPr lang="en-US">
                <a:latin typeface="Calibri" charset="0"/>
                <a:ea typeface="ＭＳ Ｐゴシック" charset="0"/>
              </a:rPr>
              <a:t>information silos,</a:t>
            </a:r>
            <a:r>
              <a:rPr lang="ja-JP" altLang="en-US">
                <a:latin typeface="Calibri" charset="0"/>
                <a:ea typeface="ＭＳ Ｐゴシック" charset="0"/>
              </a:rPr>
              <a:t>”</a:t>
            </a:r>
            <a:r>
              <a:rPr lang="en-US">
                <a:latin typeface="Calibri" charset="0"/>
                <a:ea typeface="ＭＳ Ｐゴシック" charset="0"/>
              </a:rPr>
              <a:t> a challenge that isn</a:t>
            </a:r>
            <a:r>
              <a:rPr lang="ja-JP" altLang="en-US">
                <a:latin typeface="Calibri" charset="0"/>
                <a:ea typeface="ＭＳ Ｐゴシック" charset="0"/>
              </a:rPr>
              <a:t>’</a:t>
            </a:r>
            <a:r>
              <a:rPr lang="en-US">
                <a:latin typeface="Calibri" charset="0"/>
                <a:ea typeface="ＭＳ Ｐゴシック" charset="0"/>
              </a:rPr>
              <a:t>t going away any time soon. Each of the systems in your enterprise was designed to serve a critical function, whether it</a:t>
            </a:r>
            <a:r>
              <a:rPr lang="ja-JP" altLang="en-US">
                <a:latin typeface="Calibri" charset="0"/>
                <a:ea typeface="ＭＳ Ｐゴシック" charset="0"/>
              </a:rPr>
              <a:t>’</a:t>
            </a:r>
            <a:r>
              <a:rPr lang="en-US">
                <a:latin typeface="Calibri" charset="0"/>
                <a:ea typeface="ＭＳ Ｐゴシック" charset="0"/>
              </a:rPr>
              <a:t>s managing customer data, managing your supply chain, securing sensitive content or any of a myriad of different functions. Systems such as CRM, ECM, supply chain management, e-mail and others are necessary to perform these specific functions. Each of these systems is a silo with its own login, user interface and way of delivering information. The problem is that almost no one in your organization can rely on only one of these silos for the information they need to do their job. </a:t>
            </a:r>
            <a:r>
              <a:rPr lang="en-US">
                <a:solidFill>
                  <a:srgbClr val="990000"/>
                </a:solidFill>
                <a:latin typeface="Calibri" charset="0"/>
                <a:ea typeface="ＭＳ Ｐゴシック" charset="0"/>
              </a:rPr>
              <a:t>[click]</a:t>
            </a:r>
            <a:r>
              <a:rPr lang="en-US">
                <a:solidFill>
                  <a:srgbClr val="EC8605"/>
                </a:solidFill>
                <a:latin typeface="Calibri" charset="0"/>
                <a:ea typeface="ＭＳ Ｐゴシック" charset="0"/>
              </a:rPr>
              <a:t> </a:t>
            </a:r>
            <a:r>
              <a:rPr lang="en-US">
                <a:latin typeface="Calibri" charset="0"/>
                <a:ea typeface="ＭＳ Ｐゴシック" charset="0"/>
              </a:rPr>
              <a:t>Velocity delivers business value by enabling everyone—from management through knowledge workers to front-line employees—to access all of the information they need in a single view, regardless of format or where it is managed. Rather than wasting time accessing each silo separately, Velocity enables them to navigate seamlessly across all available sources, and provides the added advantage of cross-repository visibility. Information is secured so that users only see the content that they are permitted to view when logged directly into the target application. </a:t>
            </a:r>
            <a:r>
              <a:rPr lang="en-US">
                <a:solidFill>
                  <a:srgbClr val="990000"/>
                </a:solidFill>
                <a:latin typeface="Calibri" charset="0"/>
                <a:ea typeface="ＭＳ Ｐゴシック" charset="0"/>
              </a:rPr>
              <a:t>[click]</a:t>
            </a:r>
            <a:r>
              <a:rPr lang="en-US">
                <a:latin typeface="Calibri" charset="0"/>
                <a:ea typeface="ＭＳ Ｐゴシック" charset="0"/>
              </a:rPr>
              <a:t> In addition, Velocity gives users the ability to comment, tag and rate content, as well as create shared folders for content they would like to share with other users. [click] All of this user feedback and social content is then fed back into Velocity</a:t>
            </a:r>
            <a:r>
              <a:rPr lang="ja-JP" altLang="en-US">
                <a:latin typeface="Calibri" charset="0"/>
                <a:ea typeface="ＭＳ Ｐゴシック" charset="0"/>
              </a:rPr>
              <a:t>’</a:t>
            </a:r>
            <a:r>
              <a:rPr lang="en-US">
                <a:latin typeface="Calibri" charset="0"/>
                <a:ea typeface="ＭＳ Ｐゴシック" charset="0"/>
              </a:rPr>
              <a:t>s relevance analytics to ensure that the most valuable content is presented to users. The result is Better decisions </a:t>
            </a:r>
          </a:p>
          <a:p>
            <a:pPr marL="742392" lvl="1" indent="-285053">
              <a:lnSpc>
                <a:spcPct val="80000"/>
              </a:lnSpc>
            </a:pPr>
            <a:r>
              <a:rPr lang="en-US">
                <a:latin typeface="Calibri" charset="0"/>
                <a:ea typeface="ＭＳ Ｐゴシック" charset="0"/>
              </a:rPr>
              <a:t>More efficient operations</a:t>
            </a:r>
          </a:p>
          <a:p>
            <a:pPr marL="742392" lvl="1" indent="-285053">
              <a:lnSpc>
                <a:spcPct val="80000"/>
              </a:lnSpc>
            </a:pPr>
            <a:r>
              <a:rPr lang="en-US">
                <a:latin typeface="Calibri" charset="0"/>
                <a:ea typeface="ＭＳ Ｐゴシック" charset="0"/>
              </a:rPr>
              <a:t>Better understanding of customers</a:t>
            </a:r>
          </a:p>
          <a:p>
            <a:pPr marL="742392" lvl="1" indent="-285053">
              <a:lnSpc>
                <a:spcPct val="80000"/>
              </a:lnSpc>
            </a:pPr>
            <a:r>
              <a:rPr lang="en-US">
                <a:latin typeface="Calibri" charset="0"/>
                <a:ea typeface="ＭＳ Ｐゴシック" charset="0"/>
              </a:rPr>
              <a:t>Innovation</a:t>
            </a:r>
          </a:p>
          <a:p>
            <a:pPr>
              <a:lnSpc>
                <a:spcPct val="80000"/>
              </a:lnSpc>
            </a:pPr>
            <a:endParaRPr lang="en-US">
              <a:latin typeface="Calibri" charset="0"/>
              <a:ea typeface="ＭＳ Ｐゴシック" charset="0"/>
            </a:endParaRPr>
          </a:p>
          <a:p>
            <a:pPr>
              <a:lnSpc>
                <a:spcPct val="90000"/>
              </a:lnSpc>
            </a:pPr>
            <a:endParaRPr lang="en-US">
              <a:latin typeface="Calibri" charset="0"/>
              <a:ea typeface="ＭＳ Ｐゴシック" charset="0"/>
            </a:endParaRPr>
          </a:p>
        </p:txBody>
      </p:sp>
      <p:sp>
        <p:nvSpPr>
          <p:cNvPr id="56324" name="Header Placeholder 3"/>
          <p:cNvSpPr>
            <a:spLocks noGrp="1"/>
          </p:cNvSpPr>
          <p:nvPr>
            <p:ph type="hdr" sz="quarter" idx="4294967295"/>
          </p:nvPr>
        </p:nvSpPr>
        <p:spPr bwMode="auto">
          <a:xfrm>
            <a:off x="0" y="0"/>
            <a:ext cx="2970703" cy="457278"/>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95" tIns="45748" rIns="91495" bIns="45748"/>
          <a:lstStyle/>
          <a:p>
            <a:r>
              <a:rPr lang="en-US">
                <a:latin typeface="Calibri" charset="0"/>
              </a:rPr>
              <a:t>IBM IOD 2011</a:t>
            </a:r>
          </a:p>
        </p:txBody>
      </p:sp>
      <p:sp>
        <p:nvSpPr>
          <p:cNvPr id="56325" name="Date Placeholder 4"/>
          <p:cNvSpPr>
            <a:spLocks noGrp="1"/>
          </p:cNvSpPr>
          <p:nvPr>
            <p:ph type="dt" sz="quarter" idx="4294967295"/>
          </p:nvPr>
        </p:nvSpPr>
        <p:spPr bwMode="auto">
          <a:xfrm>
            <a:off x="3885730" y="0"/>
            <a:ext cx="2970703" cy="457278"/>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95" tIns="45748" rIns="91495" bIns="45748"/>
          <a:lstStyle/>
          <a:p>
            <a:fld id="{DADE6C39-4B32-E243-B288-063F711FB19C}" type="datetime1">
              <a:rPr lang="en-US">
                <a:latin typeface="Calibri" charset="0"/>
              </a:rPr>
              <a:pPr/>
              <a:t>10/25/2018</a:t>
            </a:fld>
            <a:endParaRPr lang="en-US">
              <a:latin typeface="Calibri" charset="0"/>
            </a:endParaRPr>
          </a:p>
        </p:txBody>
      </p:sp>
      <p:sp>
        <p:nvSpPr>
          <p:cNvPr id="56326" name="Footer Placeholder 5"/>
          <p:cNvSpPr>
            <a:spLocks noGrp="1"/>
          </p:cNvSpPr>
          <p:nvPr>
            <p:ph type="ftr" sz="quarter" idx="4294967295"/>
          </p:nvPr>
        </p:nvSpPr>
        <p:spPr bwMode="auto">
          <a:xfrm>
            <a:off x="0" y="8685155"/>
            <a:ext cx="2970703" cy="457278"/>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Calibri" charset="0"/>
              </a:rPr>
              <a:t>Prensenter name here.ppt</a:t>
            </a:r>
          </a:p>
        </p:txBody>
      </p:sp>
      <p:sp>
        <p:nvSpPr>
          <p:cNvPr id="56327" name="Slide Number Placeholder 6"/>
          <p:cNvSpPr>
            <a:spLocks noGrp="1"/>
          </p:cNvSpPr>
          <p:nvPr>
            <p:ph type="sldNum" sz="quarter"/>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000000"/>
                </a:solidFill>
                <a:round/>
                <a:headEnd/>
                <a:tailEnd/>
              </a14:hiddenLine>
            </a:ext>
          </a:extLst>
        </p:spPr>
        <p:txBody>
          <a:bodyPr/>
          <a:lstStyle>
            <a:lvl1pPr eaLnBrk="0" hangingPunct="0">
              <a:tabLst>
                <a:tab pos="714200" algn="l"/>
                <a:tab pos="1428399" algn="l"/>
                <a:tab pos="2142599" algn="l"/>
                <a:tab pos="2856799" algn="l"/>
              </a:tabLst>
              <a:defRPr>
                <a:solidFill>
                  <a:srgbClr val="000000"/>
                </a:solidFill>
                <a:latin typeface="Arial" charset="0"/>
                <a:ea typeface="ＭＳ Ｐゴシック" charset="0"/>
                <a:cs typeface="ＭＳ Ｐゴシック" charset="0"/>
              </a:defRPr>
            </a:lvl1pPr>
            <a:lvl2pPr eaLnBrk="0" hangingPunct="0">
              <a:tabLst>
                <a:tab pos="714200" algn="l"/>
                <a:tab pos="1428399" algn="l"/>
                <a:tab pos="2142599" algn="l"/>
                <a:tab pos="2856799" algn="l"/>
              </a:tabLst>
              <a:defRPr>
                <a:solidFill>
                  <a:srgbClr val="000000"/>
                </a:solidFill>
                <a:latin typeface="Arial" charset="0"/>
                <a:ea typeface="ＭＳ Ｐゴシック" charset="0"/>
              </a:defRPr>
            </a:lvl2pPr>
            <a:lvl3pPr eaLnBrk="0" hangingPunct="0">
              <a:tabLst>
                <a:tab pos="714200" algn="l"/>
                <a:tab pos="1428399" algn="l"/>
                <a:tab pos="2142599" algn="l"/>
                <a:tab pos="2856799" algn="l"/>
              </a:tabLst>
              <a:defRPr>
                <a:solidFill>
                  <a:srgbClr val="000000"/>
                </a:solidFill>
                <a:latin typeface="Arial" charset="0"/>
                <a:ea typeface="ＭＳ Ｐゴシック" charset="0"/>
              </a:defRPr>
            </a:lvl3pPr>
            <a:lvl4pPr eaLnBrk="0" hangingPunct="0">
              <a:tabLst>
                <a:tab pos="714200" algn="l"/>
                <a:tab pos="1428399" algn="l"/>
                <a:tab pos="2142599" algn="l"/>
                <a:tab pos="2856799" algn="l"/>
              </a:tabLst>
              <a:defRPr>
                <a:solidFill>
                  <a:srgbClr val="000000"/>
                </a:solidFill>
                <a:latin typeface="Arial" charset="0"/>
                <a:ea typeface="ＭＳ Ｐゴシック" charset="0"/>
              </a:defRPr>
            </a:lvl4pPr>
            <a:lvl5pPr eaLnBrk="0" hangingPunct="0">
              <a:tabLst>
                <a:tab pos="714200" algn="l"/>
                <a:tab pos="1428399" algn="l"/>
                <a:tab pos="2142599" algn="l"/>
                <a:tab pos="2856799" algn="l"/>
              </a:tabLst>
              <a:defRPr>
                <a:solidFill>
                  <a:srgbClr val="000000"/>
                </a:solidFill>
                <a:latin typeface="Arial" charset="0"/>
                <a:ea typeface="ＭＳ Ｐゴシック" charset="0"/>
              </a:defRPr>
            </a:lvl5pPr>
            <a:lvl6pPr marL="2480904" indent="-225537" eaLnBrk="0" fontAlgn="base" hangingPunct="0">
              <a:spcBef>
                <a:spcPct val="0"/>
              </a:spcBef>
              <a:spcAft>
                <a:spcPct val="0"/>
              </a:spcAft>
              <a:buClr>
                <a:srgbClr val="000000"/>
              </a:buClr>
              <a:buSzPct val="100000"/>
              <a:buFont typeface="Times New Roman" charset="0"/>
              <a:tabLst>
                <a:tab pos="714200" algn="l"/>
                <a:tab pos="1428399" algn="l"/>
                <a:tab pos="2142599" algn="l"/>
                <a:tab pos="2856799" algn="l"/>
              </a:tabLst>
              <a:defRPr>
                <a:solidFill>
                  <a:srgbClr val="000000"/>
                </a:solidFill>
                <a:latin typeface="Arial" charset="0"/>
                <a:ea typeface="ＭＳ Ｐゴシック" charset="0"/>
              </a:defRPr>
            </a:lvl6pPr>
            <a:lvl7pPr marL="2931978" indent="-225537" eaLnBrk="0" fontAlgn="base" hangingPunct="0">
              <a:spcBef>
                <a:spcPct val="0"/>
              </a:spcBef>
              <a:spcAft>
                <a:spcPct val="0"/>
              </a:spcAft>
              <a:buClr>
                <a:srgbClr val="000000"/>
              </a:buClr>
              <a:buSzPct val="100000"/>
              <a:buFont typeface="Times New Roman" charset="0"/>
              <a:tabLst>
                <a:tab pos="714200" algn="l"/>
                <a:tab pos="1428399" algn="l"/>
                <a:tab pos="2142599" algn="l"/>
                <a:tab pos="2856799" algn="l"/>
              </a:tabLst>
              <a:defRPr>
                <a:solidFill>
                  <a:srgbClr val="000000"/>
                </a:solidFill>
                <a:latin typeface="Arial" charset="0"/>
                <a:ea typeface="ＭＳ Ｐゴシック" charset="0"/>
              </a:defRPr>
            </a:lvl7pPr>
            <a:lvl8pPr marL="3383051" indent="-225537" eaLnBrk="0" fontAlgn="base" hangingPunct="0">
              <a:spcBef>
                <a:spcPct val="0"/>
              </a:spcBef>
              <a:spcAft>
                <a:spcPct val="0"/>
              </a:spcAft>
              <a:buClr>
                <a:srgbClr val="000000"/>
              </a:buClr>
              <a:buSzPct val="100000"/>
              <a:buFont typeface="Times New Roman" charset="0"/>
              <a:tabLst>
                <a:tab pos="714200" algn="l"/>
                <a:tab pos="1428399" algn="l"/>
                <a:tab pos="2142599" algn="l"/>
                <a:tab pos="2856799" algn="l"/>
              </a:tabLst>
              <a:defRPr>
                <a:solidFill>
                  <a:srgbClr val="000000"/>
                </a:solidFill>
                <a:latin typeface="Arial" charset="0"/>
                <a:ea typeface="ＭＳ Ｐゴシック" charset="0"/>
              </a:defRPr>
            </a:lvl8pPr>
            <a:lvl9pPr marL="3834125" indent="-225537" eaLnBrk="0" fontAlgn="base" hangingPunct="0">
              <a:spcBef>
                <a:spcPct val="0"/>
              </a:spcBef>
              <a:spcAft>
                <a:spcPct val="0"/>
              </a:spcAft>
              <a:buClr>
                <a:srgbClr val="000000"/>
              </a:buClr>
              <a:buSzPct val="100000"/>
              <a:buFont typeface="Times New Roman" charset="0"/>
              <a:tabLst>
                <a:tab pos="714200" algn="l"/>
                <a:tab pos="1428399" algn="l"/>
                <a:tab pos="2142599" algn="l"/>
                <a:tab pos="2856799" algn="l"/>
              </a:tabLst>
              <a:defRPr>
                <a:solidFill>
                  <a:srgbClr val="000000"/>
                </a:solidFill>
                <a:latin typeface="Arial" charset="0"/>
                <a:ea typeface="ＭＳ Ｐゴシック" charset="0"/>
              </a:defRPr>
            </a:lvl9pPr>
          </a:lstStyle>
          <a:p>
            <a:pPr eaLnBrk="1" hangingPunct="1"/>
            <a:fld id="{D9A9C03F-18B5-0242-A412-F5608BBBBCD6}" type="slidenum">
              <a:rPr lang="en-US">
                <a:latin typeface="Calibri" charset="0"/>
              </a:rPr>
              <a:pPr eaLnBrk="1" hangingPunct="1"/>
              <a:t>6</a:t>
            </a:fld>
            <a:endParaRPr lang="en-US">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xfrm>
            <a:off x="382588" y="223838"/>
            <a:ext cx="6092825" cy="3427412"/>
          </a:xfrm>
          <a:ln/>
        </p:spPr>
      </p:sp>
      <p:sp>
        <p:nvSpPr>
          <p:cNvPr id="5939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FAA26D3D-D897-4be2-8F04-BA451C77F1D7}">
              <ma14:placeholderFlag xmlns:ma14="http://schemas.microsoft.com/office/mac/drawingml/2011/main" xmlns="" val="1"/>
            </a:ext>
          </a:extLst>
        </p:spPr>
        <p:txBody>
          <a:bodyPr lIns="90149" tIns="45075" rIns="90149" bIns="45075"/>
          <a:lstStyle/>
          <a:p>
            <a:pPr marL="103371" indent="-103371"/>
            <a:endParaRPr lang="en-AU">
              <a:latin typeface="Arial" charset="0"/>
              <a:ea typeface="ＭＳ Ｐゴシック" charset="0"/>
            </a:endParaRPr>
          </a:p>
        </p:txBody>
      </p:sp>
      <p:sp>
        <p:nvSpPr>
          <p:cNvPr id="59396" name="Slide Number Placeholder 3"/>
          <p:cNvSpPr txBox="1">
            <a:spLocks noGrp="1"/>
          </p:cNvSpPr>
          <p:nvPr/>
        </p:nvSpPr>
        <p:spPr bwMode="auto">
          <a:xfrm>
            <a:off x="3884164" y="8685155"/>
            <a:ext cx="2972269" cy="457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149" tIns="45075" rIns="90149" bIns="45075" anchor="b"/>
          <a:lstStyle>
            <a:lvl1pPr defTabSz="927100" eaLnBrk="0" hangingPunct="0">
              <a:defRPr>
                <a:solidFill>
                  <a:srgbClr val="000000"/>
                </a:solidFill>
                <a:latin typeface="Arial" charset="0"/>
                <a:ea typeface="ＭＳ Ｐゴシック" charset="0"/>
                <a:cs typeface="ＭＳ Ｐゴシック" charset="0"/>
              </a:defRPr>
            </a:lvl1pPr>
            <a:lvl2pPr defTabSz="927100" eaLnBrk="0" hangingPunct="0">
              <a:defRPr>
                <a:solidFill>
                  <a:srgbClr val="000000"/>
                </a:solidFill>
                <a:latin typeface="Arial" charset="0"/>
                <a:ea typeface="ＭＳ Ｐゴシック" charset="0"/>
              </a:defRPr>
            </a:lvl2pPr>
            <a:lvl3pPr defTabSz="927100" eaLnBrk="0" hangingPunct="0">
              <a:defRPr>
                <a:solidFill>
                  <a:srgbClr val="000000"/>
                </a:solidFill>
                <a:latin typeface="Arial" charset="0"/>
                <a:ea typeface="ＭＳ Ｐゴシック" charset="0"/>
              </a:defRPr>
            </a:lvl3pPr>
            <a:lvl4pPr defTabSz="927100" eaLnBrk="0" hangingPunct="0">
              <a:defRPr>
                <a:solidFill>
                  <a:srgbClr val="000000"/>
                </a:solidFill>
                <a:latin typeface="Arial" charset="0"/>
                <a:ea typeface="ＭＳ Ｐゴシック" charset="0"/>
              </a:defRPr>
            </a:lvl4pPr>
            <a:lvl5pPr defTabSz="927100" eaLnBrk="0" hangingPunct="0">
              <a:defRPr>
                <a:solidFill>
                  <a:srgbClr val="000000"/>
                </a:solidFill>
                <a:latin typeface="Arial" charset="0"/>
                <a:ea typeface="ＭＳ Ｐゴシック" charset="0"/>
              </a:defRPr>
            </a:lvl5pPr>
            <a:lvl6pPr marL="2514600" indent="-228600" defTabSz="9271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6pPr>
            <a:lvl7pPr marL="2971800" indent="-228600" defTabSz="9271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7pPr>
            <a:lvl8pPr marL="3429000" indent="-228600" defTabSz="9271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8pPr>
            <a:lvl9pPr marL="3886200" indent="-228600" defTabSz="9271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9pPr>
          </a:lstStyle>
          <a:p>
            <a:pPr algn="r"/>
            <a:fld id="{28CB1C4D-08BA-BE48-9288-AF991D110291}" type="slidenum">
              <a:rPr lang="en-US" sz="1200">
                <a:latin typeface="Times New Roman" charset="0"/>
              </a:rPr>
              <a:pPr algn="r"/>
              <a:t>7</a:t>
            </a:fld>
            <a:endParaRPr lang="en-US" sz="1200">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r>
              <a:rPr lang="en-US" b="1">
                <a:latin typeface="Times New Roman" charset="0"/>
                <a:ea typeface="ＭＳ Ｐゴシック" charset="0"/>
              </a:rPr>
              <a:t>Jervin: All these extension to MDM, CRM etc.. Can be provided into a unified view of 360 degree view of customer’s information.. , provide a single search rather than multiple place for information..</a:t>
            </a:r>
          </a:p>
          <a:p>
            <a:endParaRPr lang="en-US" b="1">
              <a:latin typeface="Times New Roman" charset="0"/>
              <a:ea typeface="ＭＳ Ｐゴシック" charset="0"/>
            </a:endParaRPr>
          </a:p>
          <a:p>
            <a:endParaRPr lang="en-US">
              <a:latin typeface="Times New Roman" charset="0"/>
              <a:ea typeface="ＭＳ Ｐゴシック" charset="0"/>
            </a:endParaRPr>
          </a:p>
          <a:p>
            <a:r>
              <a:rPr lang="en-US">
                <a:latin typeface="Times New Roman" charset="0"/>
                <a:ea typeface="ＭＳ Ｐゴシック" charset="0"/>
              </a:rPr>
              <a:t>Information about a client as viewed in an application built with the Data Explorer Application Builder.  </a:t>
            </a:r>
          </a:p>
          <a:p>
            <a:r>
              <a:rPr lang="en-US">
                <a:latin typeface="Times New Roman" charset="0"/>
                <a:ea typeface="ＭＳ Ｐゴシック" charset="0"/>
              </a:rPr>
              <a:t>The Data Explorer app combines information </a:t>
            </a:r>
            <a:r>
              <a:rPr lang="en-US" i="1">
                <a:latin typeface="Times New Roman" charset="0"/>
                <a:ea typeface="ＭＳ Ｐゴシック" charset="0"/>
              </a:rPr>
              <a:t>in context</a:t>
            </a:r>
            <a:r>
              <a:rPr lang="en-US">
                <a:latin typeface="Times New Roman" charset="0"/>
                <a:ea typeface="ＭＳ Ｐゴシック" charset="0"/>
              </a:rPr>
              <a:t> from CRM, content management, supply chain, order tracking database, e-mail and many more systems to give a 360º view of the client so the user doesn’t have to log into and search multiple different systems. In this one view the customer-facing professional can see all of the contact’s information -- what products she’s, any recent support incidents, news about her company, recent conversations and more. An “activity feed” in the center of the screen shows up-to-the-moment updates about the customer, product or other entity that is being viewed. Analytics from BigInsights, Streams and IBM’s BI products can also be shown, with the context of the analytics defined by the information displayed in the application. This frees the CFP to interact with the customer and leverage this complete view to increase revenue and improve customer loyalty.</a:t>
            </a:r>
          </a:p>
          <a:p>
            <a:r>
              <a:rPr lang="en-US">
                <a:latin typeface="Times New Roman" charset="0"/>
                <a:ea typeface="ＭＳ Ｐゴシック" charset="0"/>
              </a:rPr>
              <a:t>As I mentioned a moment ago, this use case is very synergistic with IBM’s MDM offerings. MDM provides a single, consistent view of data across all of the client’s various systems. This consistency ensures that the view created by Data Explorer will incorporate consistent and accurate data about an entity. In one sense, Data Explorer provides a business user interface to trusted master data combined with related content from other structured and unstructured data sources. The availability of MDM accelerates implementation of the Data Explorer 360º  application and ensures its accuracy and consistency.</a:t>
            </a:r>
          </a:p>
        </p:txBody>
      </p:sp>
      <p:sp>
        <p:nvSpPr>
          <p:cNvPr id="60420" name="Slide Number Placeholder 3"/>
          <p:cNvSpPr txBox="1">
            <a:spLocks noGrp="1"/>
          </p:cNvSpPr>
          <p:nvPr/>
        </p:nvSpPr>
        <p:spPr bwMode="auto">
          <a:xfrm>
            <a:off x="3885730" y="8685155"/>
            <a:ext cx="2970703" cy="457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250" tIns="45126" rIns="90250" bIns="45126" anchor="b"/>
          <a:lstStyle/>
          <a:p>
            <a:pPr algn="r" eaLnBrk="0" hangingPunct="0"/>
            <a:fld id="{4DEE3EB8-D2E1-0B47-AD4E-5593417EF73F}" type="slidenum">
              <a:rPr lang="en-US" sz="1200">
                <a:latin typeface="Times New Roman" charset="0"/>
              </a:rPr>
              <a:pPr algn="r" eaLnBrk="0" hangingPunct="0"/>
              <a:t>8</a:t>
            </a:fld>
            <a:endParaRPr lang="en-US" sz="1200">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xfrm>
            <a:off x="382588" y="223838"/>
            <a:ext cx="6092825" cy="3427412"/>
          </a:xfrm>
          <a:ln/>
        </p:spPr>
      </p:sp>
      <p:sp>
        <p:nvSpPr>
          <p:cNvPr id="6349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FAA26D3D-D897-4be2-8F04-BA451C77F1D7}">
              <ma14:placeholderFlag xmlns:ma14="http://schemas.microsoft.com/office/mac/drawingml/2011/main" xmlns="" val="1"/>
            </a:ext>
          </a:extLst>
        </p:spPr>
        <p:txBody>
          <a:bodyPr lIns="90158" tIns="45080" rIns="90158" bIns="45080"/>
          <a:lstStyle/>
          <a:p>
            <a:endParaRPr lang="en-AU">
              <a:latin typeface="Arial" charset="0"/>
              <a:ea typeface="ＭＳ Ｐゴシック" charset="0"/>
            </a:endParaRPr>
          </a:p>
        </p:txBody>
      </p:sp>
      <p:sp>
        <p:nvSpPr>
          <p:cNvPr id="63492" name="Slide Number Placeholder 3"/>
          <p:cNvSpPr txBox="1">
            <a:spLocks noGrp="1"/>
          </p:cNvSpPr>
          <p:nvPr/>
        </p:nvSpPr>
        <p:spPr bwMode="auto">
          <a:xfrm>
            <a:off x="3884164" y="8685155"/>
            <a:ext cx="2972269" cy="457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158" tIns="45080" rIns="90158" bIns="45080" anchor="b"/>
          <a:lstStyle>
            <a:lvl1pPr defTabSz="927100" eaLnBrk="0" hangingPunct="0">
              <a:defRPr>
                <a:solidFill>
                  <a:srgbClr val="000000"/>
                </a:solidFill>
                <a:latin typeface="Arial" charset="0"/>
                <a:ea typeface="ＭＳ Ｐゴシック" charset="0"/>
                <a:cs typeface="ＭＳ Ｐゴシック" charset="0"/>
              </a:defRPr>
            </a:lvl1pPr>
            <a:lvl2pPr defTabSz="927100" eaLnBrk="0" hangingPunct="0">
              <a:defRPr>
                <a:solidFill>
                  <a:srgbClr val="000000"/>
                </a:solidFill>
                <a:latin typeface="Arial" charset="0"/>
                <a:ea typeface="ＭＳ Ｐゴシック" charset="0"/>
              </a:defRPr>
            </a:lvl2pPr>
            <a:lvl3pPr defTabSz="927100" eaLnBrk="0" hangingPunct="0">
              <a:defRPr>
                <a:solidFill>
                  <a:srgbClr val="000000"/>
                </a:solidFill>
                <a:latin typeface="Arial" charset="0"/>
                <a:ea typeface="ＭＳ Ｐゴシック" charset="0"/>
              </a:defRPr>
            </a:lvl3pPr>
            <a:lvl4pPr defTabSz="927100" eaLnBrk="0" hangingPunct="0">
              <a:defRPr>
                <a:solidFill>
                  <a:srgbClr val="000000"/>
                </a:solidFill>
                <a:latin typeface="Arial" charset="0"/>
                <a:ea typeface="ＭＳ Ｐゴシック" charset="0"/>
              </a:defRPr>
            </a:lvl4pPr>
            <a:lvl5pPr defTabSz="927100" eaLnBrk="0" hangingPunct="0">
              <a:defRPr>
                <a:solidFill>
                  <a:srgbClr val="000000"/>
                </a:solidFill>
                <a:latin typeface="Arial" charset="0"/>
                <a:ea typeface="ＭＳ Ｐゴシック" charset="0"/>
              </a:defRPr>
            </a:lvl5pPr>
            <a:lvl6pPr marL="2514600" indent="-228600" defTabSz="9271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6pPr>
            <a:lvl7pPr marL="2971800" indent="-228600" defTabSz="9271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7pPr>
            <a:lvl8pPr marL="3429000" indent="-228600" defTabSz="9271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8pPr>
            <a:lvl9pPr marL="3886200" indent="-228600" defTabSz="9271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9pPr>
          </a:lstStyle>
          <a:p>
            <a:pPr algn="r"/>
            <a:fld id="{3B7A117C-1A3F-2D4A-8E7F-862314E18CDB}" type="slidenum">
              <a:rPr lang="en-US" sz="1200">
                <a:latin typeface="Times New Roman" charset="0"/>
              </a:rPr>
              <a:pPr algn="r"/>
              <a:t>9</a:t>
            </a:fld>
            <a:endParaRPr lang="en-US" sz="1200">
              <a:latin typeface="Times New Roman"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164" y="8685155"/>
            <a:ext cx="2972269" cy="457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3" tIns="45712" rIns="91423" bIns="45712" anchor="b"/>
          <a:lstStyle/>
          <a:p>
            <a:pPr algn="r"/>
            <a:fld id="{F23C0C1F-623A-F640-9723-7449C0B48255}" type="slidenum">
              <a:rPr lang="en-US" sz="1200"/>
              <a:pPr algn="r"/>
              <a:t>10</a:t>
            </a:fld>
            <a:endParaRPr lang="en-US" sz="120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xfrm>
            <a:off x="686270" y="4344143"/>
            <a:ext cx="5485460" cy="277655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eaLnBrk="1" hangingPunct="1">
              <a:lnSpc>
                <a:spcPct val="80000"/>
              </a:lnSpc>
            </a:pPr>
            <a:r>
              <a:rPr lang="en-US" altLang="ja-JP" sz="1000">
                <a:latin typeface="Arial" charset="0"/>
                <a:ea typeface="ＭＳ Ｐゴシック" charset="0"/>
                <a:cs typeface="Arial" charset="0"/>
              </a:rPr>
              <a:t>We have been working with an Indian telco client for some time now to help reduce their billing costs and improve customer satisfaction.</a:t>
            </a:r>
          </a:p>
          <a:p>
            <a:pPr eaLnBrk="1" hangingPunct="1">
              <a:lnSpc>
                <a:spcPct val="80000"/>
              </a:lnSpc>
            </a:pPr>
            <a:endParaRPr lang="en-US" altLang="ja-JP" sz="1000">
              <a:latin typeface="Arial" charset="0"/>
              <a:ea typeface="ＭＳ Ｐゴシック" charset="0"/>
              <a:cs typeface="Arial" charset="0"/>
            </a:endParaRPr>
          </a:p>
          <a:p>
            <a:pPr eaLnBrk="1" hangingPunct="1">
              <a:lnSpc>
                <a:spcPct val="80000"/>
              </a:lnSpc>
              <a:spcBef>
                <a:spcPct val="45000"/>
              </a:spcBef>
            </a:pPr>
            <a:r>
              <a:rPr lang="en-US" altLang="ja-JP" sz="900" b="1">
                <a:latin typeface="Arial" charset="0"/>
                <a:ea typeface="ＭＳ Ｐゴシック" charset="0"/>
                <a:cs typeface="Arial" charset="0"/>
              </a:rPr>
              <a:t>Challenge:</a:t>
            </a:r>
          </a:p>
          <a:p>
            <a:pPr eaLnBrk="1" hangingPunct="1">
              <a:lnSpc>
                <a:spcPct val="80000"/>
              </a:lnSpc>
              <a:spcBef>
                <a:spcPct val="45000"/>
              </a:spcBef>
              <a:buFontTx/>
              <a:buChar char="•"/>
            </a:pPr>
            <a:r>
              <a:rPr lang="en-US" altLang="ja-JP" sz="700">
                <a:latin typeface="Arial" charset="0"/>
                <a:ea typeface="ＭＳ Ｐゴシック" charset="0"/>
                <a:cs typeface="Arial" charset="0"/>
              </a:rPr>
              <a:t>Call Detail Record (CDR) processing within their data warehouse was sub-optimal, </a:t>
            </a:r>
          </a:p>
          <a:p>
            <a:pPr eaLnBrk="1" hangingPunct="1">
              <a:lnSpc>
                <a:spcPct val="80000"/>
              </a:lnSpc>
              <a:spcBef>
                <a:spcPct val="45000"/>
              </a:spcBef>
              <a:buFontTx/>
              <a:buChar char="•"/>
            </a:pPr>
            <a:r>
              <a:rPr lang="en-US" altLang="ja-JP" sz="700">
                <a:latin typeface="Arial" charset="0"/>
                <a:ea typeface="ＭＳ Ｐゴシック" charset="0"/>
                <a:cs typeface="Arial" charset="0"/>
              </a:rPr>
              <a:t>Could not achieve real time billing which required handling billions of CDRs per day and de-duplication against 15 days worth of CDR data</a:t>
            </a:r>
          </a:p>
          <a:p>
            <a:pPr eaLnBrk="1" hangingPunct="1">
              <a:lnSpc>
                <a:spcPct val="80000"/>
              </a:lnSpc>
              <a:spcBef>
                <a:spcPct val="45000"/>
              </a:spcBef>
              <a:buFontTx/>
              <a:buChar char="•"/>
            </a:pPr>
            <a:r>
              <a:rPr lang="en-US" altLang="ja-JP" sz="700">
                <a:latin typeface="Arial" charset="0"/>
                <a:ea typeface="ＭＳ Ｐゴシック" charset="0"/>
                <a:cs typeface="Arial" charset="0"/>
              </a:rPr>
              <a:t>Unable to support for future IT and Business with real-time analytics</a:t>
            </a:r>
          </a:p>
          <a:p>
            <a:pPr eaLnBrk="1" hangingPunct="1">
              <a:lnSpc>
                <a:spcPct val="80000"/>
              </a:lnSpc>
            </a:pPr>
            <a:endParaRPr lang="en-US" sz="700">
              <a:latin typeface="Arial" charset="0"/>
              <a:ea typeface="ＭＳ Ｐゴシック" charset="0"/>
              <a:cs typeface="Arial" charset="0"/>
            </a:endParaRPr>
          </a:p>
          <a:p>
            <a:pPr eaLnBrk="1" hangingPunct="1">
              <a:lnSpc>
                <a:spcPct val="90000"/>
              </a:lnSpc>
              <a:spcBef>
                <a:spcPct val="45000"/>
              </a:spcBef>
            </a:pPr>
            <a:r>
              <a:rPr lang="en-US" altLang="ja-JP" sz="800" b="1">
                <a:latin typeface="Arial" charset="0"/>
                <a:ea typeface="ＭＳ Ｐゴシック" charset="0"/>
                <a:cs typeface="Arial" charset="0"/>
              </a:rPr>
              <a:t>Solution:</a:t>
            </a:r>
          </a:p>
          <a:p>
            <a:pPr eaLnBrk="1" hangingPunct="1">
              <a:lnSpc>
                <a:spcPct val="90000"/>
              </a:lnSpc>
              <a:spcBef>
                <a:spcPct val="45000"/>
              </a:spcBef>
              <a:buFontTx/>
              <a:buChar char="•"/>
            </a:pPr>
            <a:r>
              <a:rPr lang="en-US" altLang="ja-JP" sz="600">
                <a:latin typeface="Arial" charset="0"/>
                <a:ea typeface="ＭＳ Ｐゴシック" charset="0"/>
                <a:cs typeface="Arial" charset="0"/>
              </a:rPr>
              <a:t>Single platform for mediation and real time analytics reduces IT complexity</a:t>
            </a:r>
          </a:p>
          <a:p>
            <a:pPr eaLnBrk="1" hangingPunct="1">
              <a:lnSpc>
                <a:spcPct val="90000"/>
              </a:lnSpc>
              <a:spcBef>
                <a:spcPct val="45000"/>
              </a:spcBef>
              <a:buFontTx/>
              <a:buChar char="•"/>
            </a:pPr>
            <a:r>
              <a:rPr lang="en-US" sz="700">
                <a:latin typeface="Arial" charset="0"/>
                <a:ea typeface="ＭＳ Ｐゴシック" charset="0"/>
                <a:cs typeface="Arial" charset="0"/>
              </a:rPr>
              <a:t>The PMML standard is used to import data mining models from InfoSphere Warehouse. </a:t>
            </a:r>
            <a:r>
              <a:rPr lang="en-US" altLang="ja-JP" sz="600">
                <a:latin typeface="Arial" charset="0"/>
                <a:ea typeface="ＭＳ Ｐゴシック" charset="0"/>
                <a:cs typeface="Arial" charset="0"/>
              </a:rPr>
              <a:t>Offloaded the CDR processing to InfoSphere Streams resulting in enhanced data warehouse performance and improved TCO</a:t>
            </a:r>
            <a:endParaRPr lang="en-US" sz="700">
              <a:latin typeface="Arial" charset="0"/>
              <a:ea typeface="ＭＳ Ｐゴシック" charset="0"/>
              <a:cs typeface="Arial" charset="0"/>
            </a:endParaRPr>
          </a:p>
          <a:p>
            <a:pPr eaLnBrk="1" hangingPunct="1">
              <a:lnSpc>
                <a:spcPct val="90000"/>
              </a:lnSpc>
              <a:spcBef>
                <a:spcPct val="45000"/>
              </a:spcBef>
              <a:buFontTx/>
              <a:buChar char="•"/>
            </a:pPr>
            <a:r>
              <a:rPr lang="en-US" sz="700">
                <a:latin typeface="Arial" charset="0"/>
                <a:ea typeface="ＭＳ Ｐゴシック" charset="0"/>
                <a:cs typeface="Arial" charset="0"/>
              </a:rPr>
              <a:t>Each incoming CDR is analyzed using these data mining models, allowing immediate detection of events (ex: dropped calls) that might create customer satisfaction issues.</a:t>
            </a:r>
            <a:endParaRPr lang="en-US" sz="700" b="1">
              <a:latin typeface="Arial" charset="0"/>
              <a:ea typeface="ＭＳ Ｐゴシック" charset="0"/>
              <a:cs typeface="Arial" charset="0"/>
            </a:endParaRPr>
          </a:p>
          <a:p>
            <a:pPr eaLnBrk="1" hangingPunct="1">
              <a:lnSpc>
                <a:spcPct val="90000"/>
              </a:lnSpc>
              <a:spcBef>
                <a:spcPct val="20000"/>
              </a:spcBef>
              <a:buClr>
                <a:srgbClr val="008000"/>
              </a:buClr>
              <a:buFont typeface="Wingdings" charset="0"/>
              <a:buChar char="§"/>
            </a:pPr>
            <a:endParaRPr lang="en-US" sz="700">
              <a:latin typeface="Arial" charset="0"/>
              <a:ea typeface="ＭＳ Ｐゴシック" charset="0"/>
              <a:cs typeface="Arial" charset="0"/>
            </a:endParaRPr>
          </a:p>
          <a:p>
            <a:pPr eaLnBrk="1" hangingPunct="1">
              <a:lnSpc>
                <a:spcPct val="80000"/>
              </a:lnSpc>
            </a:pPr>
            <a:r>
              <a:rPr lang="en-US" sz="700" b="1">
                <a:latin typeface="Arial" charset="0"/>
                <a:ea typeface="ＭＳ Ｐゴシック" charset="0"/>
                <a:cs typeface="Arial" charset="0"/>
              </a:rPr>
              <a:t>Business Benefit:</a:t>
            </a:r>
          </a:p>
          <a:p>
            <a:pPr eaLnBrk="1" hangingPunct="1">
              <a:lnSpc>
                <a:spcPct val="80000"/>
              </a:lnSpc>
              <a:buFontTx/>
              <a:buChar char="•"/>
            </a:pPr>
            <a:r>
              <a:rPr lang="en-US" sz="700">
                <a:latin typeface="Arial" charset="0"/>
                <a:ea typeface="ＭＳ Ｐゴシック" charset="0"/>
                <a:cs typeface="Arial" charset="0"/>
              </a:rPr>
              <a:t>Data now processed at the speed of Business - from 12 hours to 1 second</a:t>
            </a:r>
          </a:p>
          <a:p>
            <a:pPr eaLnBrk="1" hangingPunct="1">
              <a:lnSpc>
                <a:spcPct val="80000"/>
              </a:lnSpc>
              <a:buFontTx/>
              <a:buChar char="•"/>
            </a:pPr>
            <a:r>
              <a:rPr lang="en-US" sz="700">
                <a:latin typeface="Arial" charset="0"/>
                <a:ea typeface="ＭＳ Ｐゴシック" charset="0"/>
                <a:cs typeface="Arial" charset="0"/>
              </a:rPr>
              <a:t>HW Costs reduced to 1/8th</a:t>
            </a:r>
          </a:p>
          <a:p>
            <a:pPr eaLnBrk="1" hangingPunct="1">
              <a:lnSpc>
                <a:spcPct val="80000"/>
              </a:lnSpc>
              <a:buFontTx/>
              <a:buChar char="•"/>
            </a:pPr>
            <a:r>
              <a:rPr lang="en-US" sz="700">
                <a:latin typeface="Arial" charset="0"/>
                <a:ea typeface="ＭＳ Ｐゴシック" charset="0"/>
                <a:cs typeface="Arial" charset="0"/>
              </a:rPr>
              <a:t>Support for future growth without the need to re-architect, more data, more analysis</a:t>
            </a:r>
          </a:p>
          <a:p>
            <a:pPr eaLnBrk="1" hangingPunct="1">
              <a:lnSpc>
                <a:spcPct val="80000"/>
              </a:lnSpc>
              <a:buFontTx/>
              <a:buChar char="•"/>
            </a:pPr>
            <a:r>
              <a:rPr lang="en-US" sz="700">
                <a:latin typeface="Arial" charset="0"/>
                <a:ea typeface="ＭＳ Ｐゴシック" charset="0"/>
                <a:cs typeface="Arial" charset="0"/>
              </a:rPr>
              <a:t>Platform in-place for real-time analytics to drive revenue</a:t>
            </a:r>
          </a:p>
          <a:p>
            <a:pPr eaLnBrk="1" hangingPunct="1">
              <a:lnSpc>
                <a:spcPct val="80000"/>
              </a:lnSpc>
            </a:pPr>
            <a:endParaRPr lang="en-US" sz="700">
              <a:latin typeface="Arial" charset="0"/>
              <a:ea typeface="ＭＳ Ｐゴシック" charset="0"/>
              <a:cs typeface="Arial" charset="0"/>
            </a:endParaRPr>
          </a:p>
          <a:p>
            <a:pPr eaLnBrk="1" hangingPunct="1">
              <a:lnSpc>
                <a:spcPct val="80000"/>
              </a:lnSpc>
            </a:pPr>
            <a:endParaRPr lang="en-US" sz="700">
              <a:latin typeface="Arial" charset="0"/>
              <a:ea typeface="ＭＳ Ｐゴシック" charset="0"/>
              <a:cs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382588" y="223838"/>
            <a:ext cx="6092825" cy="3427412"/>
          </a:xfrm>
          <a:ln/>
        </p:spPr>
      </p:sp>
      <p:sp>
        <p:nvSpPr>
          <p:cNvPr id="6758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158" tIns="45080" rIns="90158" bIns="45080"/>
          <a:lstStyle/>
          <a:p>
            <a:pPr eaLnBrk="1" hangingPunct="1">
              <a:lnSpc>
                <a:spcPct val="90000"/>
              </a:lnSpc>
              <a:spcBef>
                <a:spcPct val="50000"/>
              </a:spcBef>
            </a:pPr>
            <a:r>
              <a:rPr lang="en-US" b="1">
                <a:latin typeface="Arial" charset="0"/>
                <a:ea typeface="ＭＳ Ｐゴシック" charset="0"/>
              </a:rPr>
              <a:t>What is Operations Analysis? </a:t>
            </a:r>
          </a:p>
          <a:p>
            <a:pPr eaLnBrk="1" hangingPunct="1">
              <a:lnSpc>
                <a:spcPct val="90000"/>
              </a:lnSpc>
              <a:spcBef>
                <a:spcPct val="50000"/>
              </a:spcBef>
            </a:pPr>
            <a:r>
              <a:rPr lang="en-US">
                <a:latin typeface="Arial" charset="0"/>
                <a:ea typeface="ＭＳ Ｐゴシック" charset="0"/>
              </a:rPr>
              <a:t>It</a:t>
            </a:r>
            <a:r>
              <a:rPr lang="ja-JP" altLang="en-US">
                <a:latin typeface="Arial" charset="0"/>
                <a:ea typeface="ＭＳ Ｐゴシック" charset="0"/>
              </a:rPr>
              <a:t>’</a:t>
            </a:r>
            <a:r>
              <a:rPr lang="en-US" altLang="ja-JP">
                <a:latin typeface="Arial" charset="0"/>
                <a:ea typeface="ＭＳ Ｐゴシック" charset="0"/>
              </a:rPr>
              <a:t>s using big data technologies to enable a new generation of applications that analyze large volumes of multi-structured, often in-motion </a:t>
            </a:r>
            <a:r>
              <a:rPr lang="en-US" altLang="ja-JP" b="1" i="1">
                <a:latin typeface="Arial" charset="0"/>
                <a:ea typeface="ＭＳ Ｐゴシック" charset="0"/>
              </a:rPr>
              <a:t>machine data</a:t>
            </a:r>
            <a:r>
              <a:rPr lang="en-US" altLang="ja-JP">
                <a:latin typeface="Arial" charset="0"/>
                <a:ea typeface="ＭＳ Ｐゴシック" charset="0"/>
              </a:rPr>
              <a:t> and gain insight from it, which in turn improves business results</a:t>
            </a:r>
            <a:endParaRPr lang="en-US" altLang="ja-JP" b="1">
              <a:latin typeface="Arial" charset="0"/>
              <a:ea typeface="ＭＳ Ｐゴシック" charset="0"/>
            </a:endParaRPr>
          </a:p>
          <a:p>
            <a:pPr eaLnBrk="1" hangingPunct="1">
              <a:lnSpc>
                <a:spcPct val="90000"/>
              </a:lnSpc>
              <a:spcBef>
                <a:spcPct val="50000"/>
              </a:spcBef>
            </a:pPr>
            <a:endParaRPr lang="en-US">
              <a:latin typeface="Arial" charset="0"/>
              <a:ea typeface="ＭＳ Ｐゴシック" charset="0"/>
            </a:endParaRPr>
          </a:p>
          <a:p>
            <a:pPr eaLnBrk="1" hangingPunct="1">
              <a:lnSpc>
                <a:spcPct val="90000"/>
              </a:lnSpc>
              <a:spcBef>
                <a:spcPct val="50000"/>
              </a:spcBef>
            </a:pPr>
            <a:r>
              <a:rPr lang="en-US" b="1">
                <a:latin typeface="Arial" charset="0"/>
                <a:ea typeface="ＭＳ Ｐゴシック" charset="0"/>
              </a:rPr>
              <a:t>What are the drivers for an Operations Analysis use case? </a:t>
            </a:r>
          </a:p>
          <a:p>
            <a:pPr>
              <a:lnSpc>
                <a:spcPct val="90000"/>
              </a:lnSpc>
            </a:pPr>
            <a:r>
              <a:rPr lang="en-US">
                <a:latin typeface="Arial" charset="0"/>
                <a:ea typeface="ＭＳ Ｐゴシック" charset="0"/>
              </a:rPr>
              <a:t>In its raw format, businesses are unable to leverage machine data</a:t>
            </a:r>
          </a:p>
          <a:p>
            <a:pPr marL="673478" lvl="1" indent="-258428">
              <a:lnSpc>
                <a:spcPct val="90000"/>
              </a:lnSpc>
            </a:pPr>
            <a:r>
              <a:rPr lang="en-US">
                <a:latin typeface="Arial" charset="0"/>
                <a:ea typeface="ＭＳ Ｐゴシック" charset="0"/>
              </a:rPr>
              <a:t>Growing at exponential rates</a:t>
            </a:r>
          </a:p>
          <a:p>
            <a:pPr marL="673478" lvl="1" indent="-258428">
              <a:lnSpc>
                <a:spcPct val="90000"/>
              </a:lnSpc>
            </a:pPr>
            <a:r>
              <a:rPr lang="en-US">
                <a:latin typeface="Arial" charset="0"/>
                <a:ea typeface="ＭＳ Ｐゴシック" charset="0"/>
              </a:rPr>
              <a:t>Comes in large volumes, variety of formats, often in-motion</a:t>
            </a:r>
          </a:p>
          <a:p>
            <a:pPr marL="673478" lvl="1" indent="-258428">
              <a:lnSpc>
                <a:spcPct val="90000"/>
              </a:lnSpc>
            </a:pPr>
            <a:r>
              <a:rPr lang="en-US">
                <a:latin typeface="Arial" charset="0"/>
                <a:ea typeface="ＭＳ Ｐゴシック" charset="0"/>
              </a:rPr>
              <a:t>Needs to be combined with existing enterprise data</a:t>
            </a:r>
          </a:p>
          <a:p>
            <a:pPr marL="673478" lvl="1" indent="-258428">
              <a:lnSpc>
                <a:spcPct val="90000"/>
              </a:lnSpc>
            </a:pPr>
            <a:r>
              <a:rPr lang="en-US">
                <a:latin typeface="Arial" charset="0"/>
                <a:ea typeface="ＭＳ Ｐゴシック" charset="0"/>
              </a:rPr>
              <a:t>Requires complex analysis and correlation across different types of data sets</a:t>
            </a:r>
          </a:p>
          <a:p>
            <a:pPr marL="673478" lvl="1" indent="-258428">
              <a:lnSpc>
                <a:spcPct val="90000"/>
              </a:lnSpc>
            </a:pPr>
            <a:r>
              <a:rPr lang="en-US">
                <a:latin typeface="Arial" charset="0"/>
                <a:ea typeface="ＭＳ Ｐゴシック" charset="0"/>
              </a:rPr>
              <a:t>Requires unique visualization capabilities based on data type and industry/application</a:t>
            </a:r>
          </a:p>
          <a:p>
            <a:pPr>
              <a:lnSpc>
                <a:spcPct val="90000"/>
              </a:lnSpc>
            </a:pPr>
            <a:endParaRPr lang="en-US">
              <a:latin typeface="Arial" charset="0"/>
              <a:ea typeface="ＭＳ Ｐゴシック" charset="0"/>
            </a:endParaRPr>
          </a:p>
          <a:p>
            <a:pPr>
              <a:lnSpc>
                <a:spcPct val="90000"/>
              </a:lnSpc>
            </a:pPr>
            <a:r>
              <a:rPr lang="en-US" b="1">
                <a:latin typeface="Arial" charset="0"/>
                <a:ea typeface="ＭＳ Ｐゴシック" charset="0"/>
              </a:rPr>
              <a:t>Organizations want to leverage machine data to improve business results and decision-making</a:t>
            </a:r>
            <a:endParaRPr lang="en-US">
              <a:latin typeface="Arial" charset="0"/>
              <a:ea typeface="ＭＳ Ｐゴシック" charset="0"/>
            </a:endParaRPr>
          </a:p>
          <a:p>
            <a:pPr>
              <a:lnSpc>
                <a:spcPct val="90000"/>
              </a:lnSpc>
            </a:pPr>
            <a:endParaRPr lang="en-US">
              <a:latin typeface="Arial" charset="0"/>
              <a:ea typeface="ＭＳ Ｐゴシック" charset="0"/>
            </a:endParaRPr>
          </a:p>
        </p:txBody>
      </p:sp>
      <p:sp>
        <p:nvSpPr>
          <p:cNvPr id="67588" name="Slide Number Placeholder 3"/>
          <p:cNvSpPr txBox="1">
            <a:spLocks noGrp="1"/>
          </p:cNvSpPr>
          <p:nvPr/>
        </p:nvSpPr>
        <p:spPr bwMode="auto">
          <a:xfrm>
            <a:off x="3884164" y="8685155"/>
            <a:ext cx="2972269" cy="457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158" tIns="45080" rIns="90158" bIns="45080" anchor="b"/>
          <a:lstStyle>
            <a:lvl1pPr defTabSz="927100" eaLnBrk="0" hangingPunct="0">
              <a:defRPr>
                <a:solidFill>
                  <a:srgbClr val="000000"/>
                </a:solidFill>
                <a:latin typeface="Arial" charset="0"/>
                <a:ea typeface="ＭＳ Ｐゴシック" charset="0"/>
                <a:cs typeface="ＭＳ Ｐゴシック" charset="0"/>
              </a:defRPr>
            </a:lvl1pPr>
            <a:lvl2pPr defTabSz="927100" eaLnBrk="0" hangingPunct="0">
              <a:defRPr>
                <a:solidFill>
                  <a:srgbClr val="000000"/>
                </a:solidFill>
                <a:latin typeface="Arial" charset="0"/>
                <a:ea typeface="ＭＳ Ｐゴシック" charset="0"/>
              </a:defRPr>
            </a:lvl2pPr>
            <a:lvl3pPr defTabSz="927100" eaLnBrk="0" hangingPunct="0">
              <a:defRPr>
                <a:solidFill>
                  <a:srgbClr val="000000"/>
                </a:solidFill>
                <a:latin typeface="Arial" charset="0"/>
                <a:ea typeface="ＭＳ Ｐゴシック" charset="0"/>
              </a:defRPr>
            </a:lvl3pPr>
            <a:lvl4pPr defTabSz="927100" eaLnBrk="0" hangingPunct="0">
              <a:defRPr>
                <a:solidFill>
                  <a:srgbClr val="000000"/>
                </a:solidFill>
                <a:latin typeface="Arial" charset="0"/>
                <a:ea typeface="ＭＳ Ｐゴシック" charset="0"/>
              </a:defRPr>
            </a:lvl4pPr>
            <a:lvl5pPr defTabSz="927100" eaLnBrk="0" hangingPunct="0">
              <a:defRPr>
                <a:solidFill>
                  <a:srgbClr val="000000"/>
                </a:solidFill>
                <a:latin typeface="Arial" charset="0"/>
                <a:ea typeface="ＭＳ Ｐゴシック" charset="0"/>
              </a:defRPr>
            </a:lvl5pPr>
            <a:lvl6pPr marL="2514600" indent="-228600" defTabSz="9271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6pPr>
            <a:lvl7pPr marL="2971800" indent="-228600" defTabSz="9271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7pPr>
            <a:lvl8pPr marL="3429000" indent="-228600" defTabSz="9271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8pPr>
            <a:lvl9pPr marL="3886200" indent="-228600" defTabSz="9271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9pPr>
          </a:lstStyle>
          <a:p>
            <a:pPr algn="r"/>
            <a:fld id="{86507036-D806-9249-9774-9AA989044C34}" type="slidenum">
              <a:rPr lang="en-US" sz="1200">
                <a:latin typeface="Times New Roman" charset="0"/>
              </a:rPr>
              <a:pPr algn="r"/>
              <a:t>11</a:t>
            </a:fld>
            <a:endParaRPr lang="en-US" sz="1200">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7374" cy="6858000"/>
          </a:xfrm>
          <a:prstGeom prst="rect">
            <a:avLst/>
          </a:prstGeom>
        </p:spPr>
      </p:pic>
      <p:sp>
        <p:nvSpPr>
          <p:cNvPr id="2" name="Title 1"/>
          <p:cNvSpPr>
            <a:spLocks noGrp="1"/>
          </p:cNvSpPr>
          <p:nvPr>
            <p:ph type="ctrTitle" hasCustomPrompt="1"/>
          </p:nvPr>
        </p:nvSpPr>
        <p:spPr>
          <a:xfrm>
            <a:off x="4592548" y="1787703"/>
            <a:ext cx="6996700" cy="1722260"/>
          </a:xfrm>
        </p:spPr>
        <p:txBody>
          <a:bodyPr anchor="b">
            <a:normAutofit/>
          </a:bodyPr>
          <a:lstStyle>
            <a:lvl1pPr algn="ctr">
              <a:defRPr sz="4000" baseline="0">
                <a:solidFill>
                  <a:schemeClr val="accent1">
                    <a:lumMod val="50000"/>
                  </a:schemeClr>
                </a:solidFill>
              </a:defRPr>
            </a:lvl1pPr>
          </a:lstStyle>
          <a:p>
            <a:r>
              <a:rPr lang="en-US" dirty="0" smtClean="0"/>
              <a:t>Click to add title</a:t>
            </a:r>
            <a:endParaRPr lang="en-US" dirty="0"/>
          </a:p>
        </p:txBody>
      </p:sp>
      <p:sp>
        <p:nvSpPr>
          <p:cNvPr id="3" name="Subtitle 2"/>
          <p:cNvSpPr>
            <a:spLocks noGrp="1"/>
          </p:cNvSpPr>
          <p:nvPr>
            <p:ph type="subTitle" idx="1" hasCustomPrompt="1"/>
          </p:nvPr>
        </p:nvSpPr>
        <p:spPr>
          <a:xfrm>
            <a:off x="4592548" y="3602038"/>
            <a:ext cx="6996700" cy="1655762"/>
          </a:xfrm>
        </p:spPr>
        <p:txBody>
          <a:bodyPr>
            <a:normAutofit/>
          </a:bodyPr>
          <a:lstStyle>
            <a:lvl1pPr marL="0" indent="0" algn="r">
              <a:buNone/>
              <a:defRPr sz="20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add subtitle</a:t>
            </a:r>
            <a:endParaRPr lang="en-US" dirty="0"/>
          </a:p>
        </p:txBody>
      </p:sp>
    </p:spTree>
    <p:extLst>
      <p:ext uri="{BB962C8B-B14F-4D97-AF65-F5344CB8AC3E}">
        <p14:creationId xmlns:p14="http://schemas.microsoft.com/office/powerpoint/2010/main" val="2746631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lvl1pPr>
              <a:defRPr baseline="0"/>
            </a:lvl1pPr>
          </a:lstStyle>
          <a:p>
            <a:r>
              <a:rPr lang="en-US" dirty="0" smtClean="0"/>
              <a:t>Click to edit title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smtClean="0"/>
              <a:t>Click to edit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574C207-7A81-4737-8BB1-F773A1644F8F}"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69561D-2BA4-460C-B7B9-A3AAE34D46B8}" type="slidenum">
              <a:rPr lang="en-US" smtClean="0"/>
              <a:t>‹#›</a:t>
            </a:fld>
            <a:endParaRPr lang="en-US"/>
          </a:p>
        </p:txBody>
      </p:sp>
    </p:spTree>
    <p:extLst>
      <p:ext uri="{BB962C8B-B14F-4D97-AF65-F5344CB8AC3E}">
        <p14:creationId xmlns:p14="http://schemas.microsoft.com/office/powerpoint/2010/main" val="2834384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25141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69874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BCC44F-C5AC-45B6-8239-EF1D34AC5485}"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4054158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860419"/>
          </a:xfrm>
          <a:prstGeom prst="rect">
            <a:avLst/>
          </a:prstGeom>
        </p:spPr>
      </p:pic>
      <p:sp>
        <p:nvSpPr>
          <p:cNvPr id="2" name="Title 1"/>
          <p:cNvSpPr>
            <a:spLocks noGrp="1"/>
          </p:cNvSpPr>
          <p:nvPr>
            <p:ph type="title" hasCustomPrompt="1"/>
          </p:nvPr>
        </p:nvSpPr>
        <p:spPr/>
        <p:txBody>
          <a:bodyPr>
            <a:normAutofit/>
          </a:bodyPr>
          <a:lstStyle>
            <a:lvl1pPr>
              <a:defRPr sz="4000">
                <a:solidFill>
                  <a:schemeClr val="accent1">
                    <a:lumMod val="50000"/>
                  </a:schemeClr>
                </a:solidFill>
              </a:defRPr>
            </a:lvl1pPr>
          </a:lstStyle>
          <a:p>
            <a:r>
              <a:rPr lang="en-US" dirty="0" smtClean="0"/>
              <a:t>Click to add title</a:t>
            </a:r>
            <a:endParaRPr lang="en-US" dirty="0"/>
          </a:p>
        </p:txBody>
      </p:sp>
      <p:sp>
        <p:nvSpPr>
          <p:cNvPr id="3" name="Content Placeholder 2"/>
          <p:cNvSpPr>
            <a:spLocks noGrp="1"/>
          </p:cNvSpPr>
          <p:nvPr>
            <p:ph idx="1" hasCustomPrompt="1"/>
          </p:nvPr>
        </p:nvSpPr>
        <p:spPr/>
        <p:txBody>
          <a:bodyPr/>
          <a:lstStyle>
            <a:lvl1pPr>
              <a:defRPr baseline="0"/>
            </a:lvl1pPr>
          </a:lstStyle>
          <a:p>
            <a:pPr lvl="0"/>
            <a:r>
              <a:rPr lang="en-US" dirty="0" smtClean="0"/>
              <a:t>Click to add text </a:t>
            </a:r>
          </a:p>
        </p:txBody>
      </p:sp>
    </p:spTree>
    <p:extLst>
      <p:ext uri="{BB962C8B-B14F-4D97-AF65-F5344CB8AC3E}">
        <p14:creationId xmlns:p14="http://schemas.microsoft.com/office/powerpoint/2010/main" val="3487907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860419"/>
          </a:xfrm>
          <a:prstGeom prst="rect">
            <a:avLst/>
          </a:prstGeom>
        </p:spPr>
      </p:pic>
      <p:sp>
        <p:nvSpPr>
          <p:cNvPr id="2" name="Title 1"/>
          <p:cNvSpPr>
            <a:spLocks noGrp="1"/>
          </p:cNvSpPr>
          <p:nvPr>
            <p:ph type="title" hasCustomPrompt="1"/>
          </p:nvPr>
        </p:nvSpPr>
        <p:spPr>
          <a:xfrm>
            <a:off x="4798030" y="2414427"/>
            <a:ext cx="6549419" cy="2148048"/>
          </a:xfrm>
        </p:spPr>
        <p:txBody>
          <a:bodyPr anchor="b">
            <a:normAutofit/>
          </a:bodyPr>
          <a:lstStyle>
            <a:lvl1pPr>
              <a:defRPr sz="4000" baseline="0">
                <a:solidFill>
                  <a:schemeClr val="accent1">
                    <a:lumMod val="50000"/>
                  </a:schemeClr>
                </a:solidFill>
              </a:defRPr>
            </a:lvl1pPr>
          </a:lstStyle>
          <a:p>
            <a:r>
              <a:rPr lang="en-US" dirty="0" smtClean="0"/>
              <a:t>Click to add text</a:t>
            </a:r>
            <a:endParaRPr lang="en-US" dirty="0"/>
          </a:p>
        </p:txBody>
      </p:sp>
    </p:spTree>
    <p:extLst>
      <p:ext uri="{BB962C8B-B14F-4D97-AF65-F5344CB8AC3E}">
        <p14:creationId xmlns:p14="http://schemas.microsoft.com/office/powerpoint/2010/main" val="1469479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860419"/>
          </a:xfrm>
          <a:prstGeom prst="rect">
            <a:avLst/>
          </a:prstGeom>
        </p:spPr>
      </p:pic>
      <p:sp>
        <p:nvSpPr>
          <p:cNvPr id="2" name="Title 1"/>
          <p:cNvSpPr>
            <a:spLocks noGrp="1"/>
          </p:cNvSpPr>
          <p:nvPr>
            <p:ph type="title" hasCustomPrompt="1"/>
          </p:nvPr>
        </p:nvSpPr>
        <p:spPr/>
        <p:txBody>
          <a:bodyPr>
            <a:normAutofit/>
          </a:bodyPr>
          <a:lstStyle>
            <a:lvl1pPr>
              <a:defRPr sz="4000" baseline="0">
                <a:solidFill>
                  <a:schemeClr val="accent1">
                    <a:lumMod val="50000"/>
                  </a:schemeClr>
                </a:solidFill>
              </a:defRPr>
            </a:lvl1pPr>
          </a:lstStyle>
          <a:p>
            <a:r>
              <a:rPr lang="en-US" dirty="0" smtClean="0"/>
              <a:t>Click to add text</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a:t>
            </a:r>
          </a:p>
        </p:txBody>
      </p:sp>
      <p:sp>
        <p:nvSpPr>
          <p:cNvPr id="4" name="Content Placeholder 3"/>
          <p:cNvSpPr>
            <a:spLocks noGrp="1"/>
          </p:cNvSpPr>
          <p:nvPr>
            <p:ph sz="half" idx="2"/>
          </p:nvPr>
        </p:nvSpPr>
        <p:spPr>
          <a:xfrm>
            <a:off x="6172200" y="1825625"/>
            <a:ext cx="5181600" cy="4351338"/>
          </a:xfrm>
        </p:spPr>
        <p:txBody>
          <a:bodyPr/>
          <a:lstStyle/>
          <a:p>
            <a:pPr lvl="0"/>
            <a:r>
              <a:rPr lang="en-US" dirty="0" smtClean="0"/>
              <a:t>Click to edit</a:t>
            </a:r>
          </a:p>
        </p:txBody>
      </p:sp>
      <p:sp>
        <p:nvSpPr>
          <p:cNvPr id="5" name="Date Placeholder 4"/>
          <p:cNvSpPr>
            <a:spLocks noGrp="1"/>
          </p:cNvSpPr>
          <p:nvPr>
            <p:ph type="dt" sz="half" idx="10"/>
          </p:nvPr>
        </p:nvSpPr>
        <p:spPr/>
        <p:txBody>
          <a:bodyPr/>
          <a:lstStyle/>
          <a:p>
            <a:fld id="{5574C207-7A81-4737-8BB1-F773A1644F8F}"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69561D-2BA4-460C-B7B9-A3AAE34D46B8}" type="slidenum">
              <a:rPr lang="en-US" smtClean="0"/>
              <a:t>‹#›</a:t>
            </a:fld>
            <a:endParaRPr lang="en-US"/>
          </a:p>
        </p:txBody>
      </p:sp>
    </p:spTree>
    <p:extLst>
      <p:ext uri="{BB962C8B-B14F-4D97-AF65-F5344CB8AC3E}">
        <p14:creationId xmlns:p14="http://schemas.microsoft.com/office/powerpoint/2010/main" val="140756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860419"/>
          </a:xfrm>
          <a:prstGeom prst="rect">
            <a:avLst/>
          </a:prstGeom>
        </p:spPr>
      </p:pic>
      <p:sp>
        <p:nvSpPr>
          <p:cNvPr id="2" name="Title 1"/>
          <p:cNvSpPr>
            <a:spLocks noGrp="1"/>
          </p:cNvSpPr>
          <p:nvPr>
            <p:ph type="title" hasCustomPrompt="1"/>
          </p:nvPr>
        </p:nvSpPr>
        <p:spPr>
          <a:xfrm>
            <a:off x="839788" y="365125"/>
            <a:ext cx="10515600" cy="1325563"/>
          </a:xfrm>
        </p:spPr>
        <p:txBody>
          <a:bodyPr>
            <a:normAutofit/>
          </a:bodyPr>
          <a:lstStyle>
            <a:lvl1pPr>
              <a:defRPr sz="4000">
                <a:solidFill>
                  <a:schemeClr val="accent1">
                    <a:lumMod val="50000"/>
                  </a:schemeClr>
                </a:solidFill>
              </a:defRPr>
            </a:lvl1pPr>
          </a:lstStyle>
          <a:p>
            <a:r>
              <a:rPr lang="en-US" dirty="0" smtClean="0"/>
              <a:t>Click to add text</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4" name="Content Placeholder 3"/>
          <p:cNvSpPr>
            <a:spLocks noGrp="1"/>
          </p:cNvSpPr>
          <p:nvPr>
            <p:ph sz="half" idx="2"/>
          </p:nvPr>
        </p:nvSpPr>
        <p:spPr>
          <a:xfrm>
            <a:off x="839788" y="2505075"/>
            <a:ext cx="5157787" cy="3684588"/>
          </a:xfrm>
        </p:spPr>
        <p:txBody>
          <a:bodyPr/>
          <a:lstStyle>
            <a:lvl3pPr marL="1257300" indent="-342900">
              <a:buFont typeface="Arial" panose="020B0604020202020204" pitchFamily="34" charset="0"/>
              <a:buChar char="•"/>
              <a:defRPr/>
            </a:lvl3pPr>
          </a:lstStyle>
          <a:p>
            <a:pPr lvl="0"/>
            <a:r>
              <a:rPr lang="en-US" dirty="0" smtClean="0"/>
              <a:t>Click to edit</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6" name="Content Placeholder 5"/>
          <p:cNvSpPr>
            <a:spLocks noGrp="1"/>
          </p:cNvSpPr>
          <p:nvPr>
            <p:ph sz="quarter" idx="4"/>
          </p:nvPr>
        </p:nvSpPr>
        <p:spPr>
          <a:xfrm>
            <a:off x="6172200" y="2505075"/>
            <a:ext cx="5183188" cy="3684588"/>
          </a:xfrm>
        </p:spPr>
        <p:txBody>
          <a:bodyPr/>
          <a:lstStyle/>
          <a:p>
            <a:pPr lvl="0"/>
            <a:r>
              <a:rPr lang="en-US" dirty="0" smtClean="0"/>
              <a:t>Click to edit</a:t>
            </a:r>
          </a:p>
        </p:txBody>
      </p:sp>
      <p:sp>
        <p:nvSpPr>
          <p:cNvPr id="7" name="Date Placeholder 6"/>
          <p:cNvSpPr>
            <a:spLocks noGrp="1"/>
          </p:cNvSpPr>
          <p:nvPr>
            <p:ph type="dt" sz="half" idx="10"/>
          </p:nvPr>
        </p:nvSpPr>
        <p:spPr/>
        <p:txBody>
          <a:bodyPr/>
          <a:lstStyle/>
          <a:p>
            <a:fld id="{5574C207-7A81-4737-8BB1-F773A1644F8F}" type="datetimeFigureOut">
              <a:rPr lang="en-US" smtClean="0"/>
              <a:t>10/25/2018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69561D-2BA4-460C-B7B9-A3AAE34D46B8}" type="slidenum">
              <a:rPr lang="en-US" smtClean="0"/>
              <a:t>‹#›</a:t>
            </a:fld>
            <a:endParaRPr lang="en-US"/>
          </a:p>
        </p:txBody>
      </p:sp>
    </p:spTree>
    <p:extLst>
      <p:ext uri="{BB962C8B-B14F-4D97-AF65-F5344CB8AC3E}">
        <p14:creationId xmlns:p14="http://schemas.microsoft.com/office/powerpoint/2010/main" val="759313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860419"/>
          </a:xfrm>
          <a:prstGeom prst="rect">
            <a:avLst/>
          </a:prstGeom>
        </p:spPr>
      </p:pic>
      <p:sp>
        <p:nvSpPr>
          <p:cNvPr id="2" name="Title 1"/>
          <p:cNvSpPr>
            <a:spLocks noGrp="1"/>
          </p:cNvSpPr>
          <p:nvPr>
            <p:ph type="title" hasCustomPrompt="1"/>
          </p:nvPr>
        </p:nvSpPr>
        <p:spPr/>
        <p:txBody>
          <a:bodyPr>
            <a:normAutofit/>
          </a:bodyPr>
          <a:lstStyle>
            <a:lvl1pPr>
              <a:defRPr sz="4000">
                <a:solidFill>
                  <a:schemeClr val="accent1">
                    <a:lumMod val="50000"/>
                  </a:schemeClr>
                </a:solidFill>
              </a:defRPr>
            </a:lvl1pPr>
          </a:lstStyle>
          <a:p>
            <a:r>
              <a:rPr lang="en-US" dirty="0" smtClean="0"/>
              <a:t>Click to add text</a:t>
            </a:r>
            <a:endParaRPr lang="en-US" dirty="0"/>
          </a:p>
        </p:txBody>
      </p:sp>
      <p:sp>
        <p:nvSpPr>
          <p:cNvPr id="3" name="Date Placeholder 2"/>
          <p:cNvSpPr>
            <a:spLocks noGrp="1"/>
          </p:cNvSpPr>
          <p:nvPr>
            <p:ph type="dt" sz="half" idx="10"/>
          </p:nvPr>
        </p:nvSpPr>
        <p:spPr/>
        <p:txBody>
          <a:bodyPr/>
          <a:lstStyle/>
          <a:p>
            <a:fld id="{5574C207-7A81-4737-8BB1-F773A1644F8F}" type="datetimeFigureOut">
              <a:rPr lang="en-US" smtClean="0"/>
              <a:t>10/25/2018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69561D-2BA4-460C-B7B9-A3AAE34D46B8}" type="slidenum">
              <a:rPr lang="en-US" smtClean="0"/>
              <a:t>‹#›</a:t>
            </a:fld>
            <a:endParaRPr lang="en-US"/>
          </a:p>
        </p:txBody>
      </p:sp>
    </p:spTree>
    <p:extLst>
      <p:ext uri="{BB962C8B-B14F-4D97-AF65-F5344CB8AC3E}">
        <p14:creationId xmlns:p14="http://schemas.microsoft.com/office/powerpoint/2010/main" val="2976461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74C207-7A81-4737-8BB1-F773A1644F8F}" type="datetimeFigureOut">
              <a:rPr lang="en-US" smtClean="0"/>
              <a:t>10/25/2018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69561D-2BA4-460C-B7B9-A3AAE34D46B8}" type="slidenum">
              <a:rPr lang="en-US" smtClean="0"/>
              <a:t>‹#›</a:t>
            </a:fld>
            <a:endParaRPr lang="en-US"/>
          </a:p>
        </p:txBody>
      </p:sp>
    </p:spTree>
    <p:extLst>
      <p:ext uri="{BB962C8B-B14F-4D97-AF65-F5344CB8AC3E}">
        <p14:creationId xmlns:p14="http://schemas.microsoft.com/office/powerpoint/2010/main" val="47626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smtClean="0"/>
              <a:t>Click to edit</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a:t>
            </a:r>
          </a:p>
        </p:txBody>
      </p:sp>
      <p:sp>
        <p:nvSpPr>
          <p:cNvPr id="5" name="Date Placeholder 4"/>
          <p:cNvSpPr>
            <a:spLocks noGrp="1"/>
          </p:cNvSpPr>
          <p:nvPr>
            <p:ph type="dt" sz="half" idx="10"/>
          </p:nvPr>
        </p:nvSpPr>
        <p:spPr/>
        <p:txBody>
          <a:bodyPr/>
          <a:lstStyle/>
          <a:p>
            <a:fld id="{5574C207-7A81-4737-8BB1-F773A1644F8F}"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69561D-2BA4-460C-B7B9-A3AAE34D46B8}" type="slidenum">
              <a:rPr lang="en-US" smtClean="0"/>
              <a:t>‹#›</a:t>
            </a:fld>
            <a:endParaRPr lang="en-US"/>
          </a:p>
        </p:txBody>
      </p:sp>
    </p:spTree>
    <p:extLst>
      <p:ext uri="{BB962C8B-B14F-4D97-AF65-F5344CB8AC3E}">
        <p14:creationId xmlns:p14="http://schemas.microsoft.com/office/powerpoint/2010/main" val="40063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lumMod val="50000"/>
                  </a:schemeClr>
                </a:solidFill>
              </a:defRPr>
            </a:lvl1pPr>
          </a:lstStyle>
          <a:p>
            <a:r>
              <a:rPr lang="en-US" dirty="0" smtClean="0"/>
              <a:t>Click to add text</a:t>
            </a:r>
            <a:endParaRPr lang="en-US" dirty="0"/>
          </a:p>
        </p:txBody>
      </p:sp>
      <p:sp>
        <p:nvSpPr>
          <p:cNvPr id="3" name="Vertical Text Placeholder 2"/>
          <p:cNvSpPr>
            <a:spLocks noGrp="1"/>
          </p:cNvSpPr>
          <p:nvPr>
            <p:ph type="body" orient="vert" idx="1" hasCustomPrompt="1"/>
          </p:nvPr>
        </p:nvSpPr>
        <p:spPr/>
        <p:txBody>
          <a:bodyPr vert="eaVert"/>
          <a:lstStyle/>
          <a:p>
            <a:pPr lvl="0"/>
            <a:r>
              <a:rPr lang="en-US" dirty="0" smtClean="0"/>
              <a:t>Click to edit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574C207-7A81-4737-8BB1-F773A1644F8F}"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69561D-2BA4-460C-B7B9-A3AAE34D46B8}" type="slidenum">
              <a:rPr lang="en-US" smtClean="0"/>
              <a:t>‹#›</a:t>
            </a:fld>
            <a:endParaRPr lang="en-US"/>
          </a:p>
        </p:txBody>
      </p:sp>
    </p:spTree>
    <p:extLst>
      <p:ext uri="{BB962C8B-B14F-4D97-AF65-F5344CB8AC3E}">
        <p14:creationId xmlns:p14="http://schemas.microsoft.com/office/powerpoint/2010/main" val="3418569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74C207-7A81-4737-8BB1-F773A1644F8F}" type="datetimeFigureOut">
              <a:rPr lang="en-US" smtClean="0"/>
              <a:t>10/25/2018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69561D-2BA4-460C-B7B9-A3AAE34D46B8}" type="slidenum">
              <a:rPr lang="en-US" smtClean="0"/>
              <a:t>‹#›</a:t>
            </a:fld>
            <a:endParaRPr lang="en-US"/>
          </a:p>
        </p:txBody>
      </p:sp>
    </p:spTree>
    <p:extLst>
      <p:ext uri="{BB962C8B-B14F-4D97-AF65-F5344CB8AC3E}">
        <p14:creationId xmlns:p14="http://schemas.microsoft.com/office/powerpoint/2010/main" val="331490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37.png"/><Relationship Id="rId4" Type="http://schemas.openxmlformats.org/officeDocument/2006/relationships/image" Target="../media/image36.jpeg"/></Relationships>
</file>

<file path=ppt/slides/_rels/slide1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67.png"/><Relationship Id="rId7" Type="http://schemas.openxmlformats.org/officeDocument/2006/relationships/image" Target="../media/image71.jpe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10.xml"/><Relationship Id="rId16"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70.jpe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jpeg"/><Relationship Id="rId14" Type="http://schemas.openxmlformats.org/officeDocument/2006/relationships/image" Target="../media/image78.png"/></Relationships>
</file>

<file path=ppt/slides/_rels/slide1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34.jpeg"/><Relationship Id="rId7" Type="http://schemas.openxmlformats.org/officeDocument/2006/relationships/image" Target="../media/image84.jpeg"/><Relationship Id="rId12" Type="http://schemas.openxmlformats.org/officeDocument/2006/relationships/image" Target="../media/image8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83.png"/><Relationship Id="rId11" Type="http://schemas.openxmlformats.org/officeDocument/2006/relationships/image" Target="../media/image68.png"/><Relationship Id="rId5" Type="http://schemas.openxmlformats.org/officeDocument/2006/relationships/image" Target="../media/image51.png"/><Relationship Id="rId10" Type="http://schemas.openxmlformats.org/officeDocument/2006/relationships/image" Target="../media/image87.png"/><Relationship Id="rId4" Type="http://schemas.openxmlformats.org/officeDocument/2006/relationships/image" Target="../media/image35.png"/><Relationship Id="rId9" Type="http://schemas.openxmlformats.org/officeDocument/2006/relationships/image" Target="../media/image86.jpeg"/></Relationships>
</file>

<file path=ppt/slides/_rels/slide1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1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1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11.w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12.w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13.emf"/><Relationship Id="rId4"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14.wmf"/><Relationship Id="rId4"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116.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115.wmf"/><Relationship Id="rId4" Type="http://schemas.openxmlformats.org/officeDocument/2006/relationships/oleObject" Target="../embeddings/oleObject5.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17.wmf"/><Relationship Id="rId4" Type="http://schemas.openxmlformats.org/officeDocument/2006/relationships/oleObject" Target="../embeddings/oleObject7.bin"/></Relationships>
</file>

<file path=ppt/slides/_rels/slide2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19.wmf"/><Relationship Id="rId4" Type="http://schemas.openxmlformats.org/officeDocument/2006/relationships/oleObject" Target="../embeddings/oleObject8.bin"/></Relationships>
</file>

<file path=ppt/slides/_rels/slide31.xml.rels><?xml version="1.0" encoding="UTF-8" standalone="yes"?>
<Relationships xmlns="http://schemas.openxmlformats.org/package/2006/relationships"><Relationship Id="rId2" Type="http://schemas.openxmlformats.org/officeDocument/2006/relationships/image" Target="../media/image120.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gunturbudi/web-scraping/blob/master/Scraping%20Kompas.ipynb"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jpeg"/><Relationship Id="rId12"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1.png"/><Relationship Id="rId11" Type="http://schemas.openxmlformats.org/officeDocument/2006/relationships/image" Target="../media/image36.jpeg"/><Relationship Id="rId5" Type="http://schemas.openxmlformats.org/officeDocument/2006/relationships/image" Target="../media/image30.jpe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5.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9.jpeg"/><Relationship Id="rId5" Type="http://schemas.openxmlformats.org/officeDocument/2006/relationships/image" Target="../media/image29.png"/><Relationship Id="rId4" Type="http://schemas.openxmlformats.org/officeDocument/2006/relationships/image" Target="../media/image28.jpeg"/></Relationships>
</file>

<file path=ppt/slides/_rels/slide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50.jpeg"/><Relationship Id="rId7"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jpeg"/><Relationship Id="rId7" Type="http://schemas.openxmlformats.org/officeDocument/2006/relationships/image" Target="../media/image58.png"/><Relationship Id="rId12"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57.png"/><Relationship Id="rId11" Type="http://schemas.openxmlformats.org/officeDocument/2006/relationships/image" Target="../media/image48.png"/><Relationship Id="rId5" Type="http://schemas.openxmlformats.org/officeDocument/2006/relationships/image" Target="../media/image56.png"/><Relationship Id="rId10" Type="http://schemas.openxmlformats.org/officeDocument/2006/relationships/image" Target="../media/image47.png"/><Relationship Id="rId4" Type="http://schemas.openxmlformats.org/officeDocument/2006/relationships/image" Target="../media/image55.png"/><Relationship Id="rId9"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3.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62.jpeg"/><Relationship Id="rId5" Type="http://schemas.openxmlformats.org/officeDocument/2006/relationships/image" Target="../media/image33.png"/><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r"/>
            <a:r>
              <a:rPr lang="en-US" dirty="0" smtClean="0"/>
              <a:t>Data &amp; Preprocessing</a:t>
            </a:r>
            <a:endParaRPr lang="en-US" dirty="0"/>
          </a:p>
        </p:txBody>
      </p:sp>
      <p:sp>
        <p:nvSpPr>
          <p:cNvPr id="3" name="Subtitle 2"/>
          <p:cNvSpPr>
            <a:spLocks noGrp="1"/>
          </p:cNvSpPr>
          <p:nvPr>
            <p:ph type="subTitle" idx="1"/>
          </p:nvPr>
        </p:nvSpPr>
        <p:spPr/>
        <p:txBody>
          <a:bodyPr/>
          <a:lstStyle/>
          <a:p>
            <a:r>
              <a:rPr lang="en-US" dirty="0" err="1" smtClean="0"/>
              <a:t>Sigit</a:t>
            </a:r>
            <a:r>
              <a:rPr lang="en-US" dirty="0" smtClean="0"/>
              <a:t> </a:t>
            </a:r>
            <a:r>
              <a:rPr lang="en-US" dirty="0" err="1" smtClean="0"/>
              <a:t>Priyanta</a:t>
            </a:r>
            <a:endParaRPr lang="en-US" dirty="0"/>
          </a:p>
        </p:txBody>
      </p:sp>
    </p:spTree>
    <p:extLst>
      <p:ext uri="{BB962C8B-B14F-4D97-AF65-F5344CB8AC3E}">
        <p14:creationId xmlns:p14="http://schemas.microsoft.com/office/powerpoint/2010/main" val="844443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bkgd_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5" name="Rectangle 3"/>
          <p:cNvSpPr>
            <a:spLocks noChangeArrowheads="1"/>
          </p:cNvSpPr>
          <p:nvPr/>
        </p:nvSpPr>
        <p:spPr bwMode="auto">
          <a:xfrm>
            <a:off x="6747933" y="0"/>
            <a:ext cx="5444067" cy="6858000"/>
          </a:xfrm>
          <a:prstGeom prst="rect">
            <a:avLst/>
          </a:prstGeom>
          <a:solidFill>
            <a:srgbClr val="000000">
              <a:alpha val="5999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sz="1400">
              <a:solidFill>
                <a:schemeClr val="tx1"/>
              </a:solidFill>
            </a:endParaRPr>
          </a:p>
        </p:txBody>
      </p:sp>
      <p:sp>
        <p:nvSpPr>
          <p:cNvPr id="28676" name="Rectangle 4"/>
          <p:cNvSpPr>
            <a:spLocks noChangeArrowheads="1"/>
          </p:cNvSpPr>
          <p:nvPr/>
        </p:nvSpPr>
        <p:spPr bwMode="black">
          <a:xfrm>
            <a:off x="52918" y="6599238"/>
            <a:ext cx="488949" cy="18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p>
            <a:fld id="{ABE742B9-EFFE-E941-B59D-09073C42F911}" type="slidenum">
              <a:rPr lang="en-US" sz="800">
                <a:solidFill>
                  <a:schemeClr val="tx1"/>
                </a:solidFill>
                <a:cs typeface="Arial" charset="0"/>
              </a:rPr>
              <a:pPr/>
              <a:t>10</a:t>
            </a:fld>
            <a:endParaRPr lang="en-US" sz="800">
              <a:solidFill>
                <a:schemeClr val="tx1"/>
              </a:solidFill>
              <a:cs typeface="Arial" charset="0"/>
            </a:endParaRPr>
          </a:p>
        </p:txBody>
      </p:sp>
      <p:sp>
        <p:nvSpPr>
          <p:cNvPr id="28677" name="Rectangle 5"/>
          <p:cNvSpPr>
            <a:spLocks noChangeArrowheads="1"/>
          </p:cNvSpPr>
          <p:nvPr/>
        </p:nvSpPr>
        <p:spPr bwMode="auto">
          <a:xfrm>
            <a:off x="3393017" y="6599238"/>
            <a:ext cx="5179483" cy="18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p>
            <a:endParaRPr lang="en-US" sz="800">
              <a:solidFill>
                <a:schemeClr val="tx1"/>
              </a:solidFill>
              <a:cs typeface="Arial" charset="0"/>
            </a:endParaRPr>
          </a:p>
        </p:txBody>
      </p:sp>
      <p:sp>
        <p:nvSpPr>
          <p:cNvPr id="1143817" name="Rectangle 9"/>
          <p:cNvSpPr>
            <a:spLocks noChangeArrowheads="1"/>
          </p:cNvSpPr>
          <p:nvPr/>
        </p:nvSpPr>
        <p:spPr bwMode="auto">
          <a:xfrm>
            <a:off x="6959600" y="44451"/>
            <a:ext cx="5107517" cy="1569660"/>
          </a:xfrm>
          <a:prstGeom prst="rect">
            <a:avLst/>
          </a:prstGeom>
          <a:noFill/>
          <a:ln>
            <a:noFill/>
          </a:ln>
          <a:effectLst>
            <a:prstShdw prst="shdw17" dist="17961" dir="2700000">
              <a:schemeClr val="accent1">
                <a:gamma/>
                <a:shade val="60000"/>
                <a:invGamma/>
                <a:alpha val="74998"/>
              </a:schemeClr>
            </a:prstShdw>
          </a:effectLst>
          <a:extLst/>
        </p:spPr>
        <p:txBody>
          <a:bodyPr>
            <a:spAutoFit/>
          </a:bodyPr>
          <a:lstStyle/>
          <a:p>
            <a:pPr>
              <a:spcBef>
                <a:spcPct val="50000"/>
              </a:spcBef>
              <a:buFont typeface="Times New Roman" pitchFamily="18" charset="0"/>
              <a:buNone/>
              <a:defRPr/>
            </a:pPr>
            <a:r>
              <a:rPr lang="en-US" sz="3200" dirty="0">
                <a:solidFill>
                  <a:srgbClr val="FFFFFF"/>
                </a:solidFill>
                <a:latin typeface="Arial" pitchFamily="34" charset="0"/>
                <a:ea typeface="MS PGothic" pitchFamily="34" charset="-128"/>
                <a:cs typeface="Arial" pitchFamily="34" charset="0"/>
              </a:rPr>
              <a:t>Asian Telco </a:t>
            </a:r>
            <a:r>
              <a:rPr lang="en-US" sz="3200" u="sng" dirty="0">
                <a:solidFill>
                  <a:srgbClr val="FFFFFF"/>
                </a:solidFill>
                <a:latin typeface="Arial" pitchFamily="34" charset="0"/>
                <a:ea typeface="MS PGothic" pitchFamily="34" charset="-128"/>
                <a:cs typeface="Arial" pitchFamily="34" charset="0"/>
              </a:rPr>
              <a:t>reduces</a:t>
            </a:r>
            <a:r>
              <a:rPr lang="en-US" sz="3200" dirty="0">
                <a:solidFill>
                  <a:srgbClr val="FFFFFF"/>
                </a:solidFill>
                <a:latin typeface="Arial" pitchFamily="34" charset="0"/>
                <a:ea typeface="MS PGothic" pitchFamily="34" charset="-128"/>
                <a:cs typeface="Arial" pitchFamily="34" charset="0"/>
              </a:rPr>
              <a:t> </a:t>
            </a:r>
            <a:br>
              <a:rPr lang="en-US" sz="3200" dirty="0">
                <a:solidFill>
                  <a:srgbClr val="FFFFFF"/>
                </a:solidFill>
                <a:latin typeface="Arial" pitchFamily="34" charset="0"/>
                <a:ea typeface="MS PGothic" pitchFamily="34" charset="-128"/>
                <a:cs typeface="Arial" pitchFamily="34" charset="0"/>
              </a:rPr>
            </a:br>
            <a:r>
              <a:rPr lang="en-US" sz="3200" dirty="0">
                <a:solidFill>
                  <a:srgbClr val="FFFFFF"/>
                </a:solidFill>
                <a:latin typeface="Arial" pitchFamily="34" charset="0"/>
                <a:ea typeface="MS PGothic" pitchFamily="34" charset="-128"/>
                <a:cs typeface="Arial" pitchFamily="34" charset="0"/>
              </a:rPr>
              <a:t>billing costs and </a:t>
            </a:r>
            <a:r>
              <a:rPr lang="en-US" sz="3200" u="sng" dirty="0">
                <a:solidFill>
                  <a:srgbClr val="FFFFFF"/>
                </a:solidFill>
                <a:latin typeface="Arial" pitchFamily="34" charset="0"/>
                <a:ea typeface="MS PGothic" pitchFamily="34" charset="-128"/>
                <a:cs typeface="Arial" pitchFamily="34" charset="0"/>
              </a:rPr>
              <a:t>improves</a:t>
            </a:r>
            <a:r>
              <a:rPr lang="en-US" sz="3200" dirty="0">
                <a:solidFill>
                  <a:srgbClr val="FFFFFF"/>
                </a:solidFill>
                <a:latin typeface="Arial" pitchFamily="34" charset="0"/>
                <a:ea typeface="MS PGothic" pitchFamily="34" charset="-128"/>
                <a:cs typeface="Arial" pitchFamily="34" charset="0"/>
              </a:rPr>
              <a:t> customer satisfaction.</a:t>
            </a:r>
          </a:p>
        </p:txBody>
      </p:sp>
      <p:sp>
        <p:nvSpPr>
          <p:cNvPr id="28679" name="Rectangle 3"/>
          <p:cNvSpPr>
            <a:spLocks noChangeArrowheads="1"/>
          </p:cNvSpPr>
          <p:nvPr/>
        </p:nvSpPr>
        <p:spPr bwMode="auto">
          <a:xfrm>
            <a:off x="6923618" y="2201863"/>
            <a:ext cx="5268383" cy="4322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60" tIns="45682" rIns="91360" bIns="45682"/>
          <a:lstStyle/>
          <a:p>
            <a:pPr marL="173038" indent="-173038">
              <a:spcBef>
                <a:spcPct val="5000"/>
              </a:spcBef>
              <a:spcAft>
                <a:spcPct val="60000"/>
              </a:spcAft>
              <a:buClr>
                <a:schemeClr val="bg1"/>
              </a:buClr>
              <a:buFont typeface="Wingdings" charset="0"/>
              <a:buNone/>
            </a:pPr>
            <a:r>
              <a:rPr lang="en-US" altLang="ja-JP" b="1">
                <a:solidFill>
                  <a:schemeClr val="bg1"/>
                </a:solidFill>
              </a:rPr>
              <a:t>Capabilities:</a:t>
            </a:r>
          </a:p>
          <a:p>
            <a:pPr marL="630238" lvl="1" indent="-173038">
              <a:spcBef>
                <a:spcPct val="5000"/>
              </a:spcBef>
              <a:spcAft>
                <a:spcPts val="100"/>
              </a:spcAft>
              <a:buClr>
                <a:schemeClr val="bg1"/>
              </a:buClr>
              <a:buFont typeface="Wingdings" charset="0"/>
              <a:buNone/>
            </a:pPr>
            <a:r>
              <a:rPr lang="en-US" altLang="ja-JP" b="1">
                <a:solidFill>
                  <a:schemeClr val="bg1"/>
                </a:solidFill>
              </a:rPr>
              <a:t>Stream Computing</a:t>
            </a:r>
          </a:p>
          <a:p>
            <a:pPr marL="630238" lvl="1" indent="-173038">
              <a:spcBef>
                <a:spcPct val="5000"/>
              </a:spcBef>
              <a:spcAft>
                <a:spcPts val="100"/>
              </a:spcAft>
              <a:buClr>
                <a:schemeClr val="bg1"/>
              </a:buClr>
              <a:buFont typeface="Wingdings" charset="0"/>
              <a:buNone/>
            </a:pPr>
            <a:r>
              <a:rPr lang="en-US" altLang="ja-JP" b="1">
                <a:solidFill>
                  <a:schemeClr val="bg1"/>
                </a:solidFill>
              </a:rPr>
              <a:t>Analytic Accelerators</a:t>
            </a:r>
          </a:p>
          <a:p>
            <a:pPr marL="630238" lvl="1" indent="-173038">
              <a:spcBef>
                <a:spcPct val="5000"/>
              </a:spcBef>
              <a:spcAft>
                <a:spcPts val="100"/>
              </a:spcAft>
              <a:buClr>
                <a:schemeClr val="bg1"/>
              </a:buClr>
              <a:buFont typeface="Wingdings" charset="0"/>
              <a:buNone/>
            </a:pPr>
            <a:endParaRPr lang="en-US" altLang="ja-JP" sz="1600">
              <a:solidFill>
                <a:schemeClr val="bg1"/>
              </a:solidFill>
            </a:endParaRPr>
          </a:p>
          <a:p>
            <a:pPr marL="173038" indent="-173038">
              <a:spcBef>
                <a:spcPct val="5000"/>
              </a:spcBef>
              <a:spcAft>
                <a:spcPct val="60000"/>
              </a:spcAft>
              <a:buClr>
                <a:schemeClr val="bg1"/>
              </a:buClr>
              <a:buFont typeface="Wingdings" charset="0"/>
              <a:buNone/>
            </a:pPr>
            <a:r>
              <a:rPr lang="en-US" altLang="ja-JP" sz="1600" b="1" u="sng">
                <a:solidFill>
                  <a:schemeClr val="bg1"/>
                </a:solidFill>
              </a:rPr>
              <a:t>Real-time</a:t>
            </a:r>
            <a:r>
              <a:rPr lang="en-US" altLang="ja-JP" sz="1600" u="sng">
                <a:solidFill>
                  <a:schemeClr val="bg1"/>
                </a:solidFill>
              </a:rPr>
              <a:t> </a:t>
            </a:r>
            <a:r>
              <a:rPr lang="en-US" altLang="ja-JP" sz="1600" b="1" u="sng">
                <a:solidFill>
                  <a:schemeClr val="bg1"/>
                </a:solidFill>
              </a:rPr>
              <a:t>mediation</a:t>
            </a:r>
            <a:r>
              <a:rPr lang="en-US" altLang="ja-JP" sz="1600" u="sng">
                <a:solidFill>
                  <a:schemeClr val="bg1"/>
                </a:solidFill>
              </a:rPr>
              <a:t> </a:t>
            </a:r>
            <a:r>
              <a:rPr lang="en-US" altLang="ja-JP" sz="1600">
                <a:solidFill>
                  <a:schemeClr val="bg1"/>
                </a:solidFill>
              </a:rPr>
              <a:t>and </a:t>
            </a:r>
            <a:r>
              <a:rPr lang="en-US" altLang="ja-JP" sz="1600" b="1">
                <a:solidFill>
                  <a:schemeClr val="bg1"/>
                </a:solidFill>
              </a:rPr>
              <a:t>analysis</a:t>
            </a:r>
            <a:r>
              <a:rPr lang="en-US" altLang="ja-JP" sz="1600">
                <a:solidFill>
                  <a:schemeClr val="bg1"/>
                </a:solidFill>
              </a:rPr>
              <a:t> of     </a:t>
            </a:r>
            <a:r>
              <a:rPr lang="en-US" altLang="ja-JP" sz="2000" b="1">
                <a:solidFill>
                  <a:srgbClr val="FFFF66"/>
                </a:solidFill>
              </a:rPr>
              <a:t>6 Billion CDRs per day</a:t>
            </a:r>
            <a:endParaRPr lang="en-US" altLang="ja-JP" sz="2000">
              <a:solidFill>
                <a:schemeClr val="bg1"/>
              </a:solidFill>
            </a:endParaRPr>
          </a:p>
          <a:p>
            <a:pPr marL="173038" indent="-173038">
              <a:spcBef>
                <a:spcPct val="5000"/>
              </a:spcBef>
              <a:spcAft>
                <a:spcPct val="60000"/>
              </a:spcAft>
              <a:buClr>
                <a:schemeClr val="bg1"/>
              </a:buClr>
              <a:buFont typeface="Wingdings" charset="0"/>
              <a:buNone/>
            </a:pPr>
            <a:r>
              <a:rPr lang="en-US" altLang="ja-JP" sz="1600" b="1" u="sng">
                <a:solidFill>
                  <a:schemeClr val="bg1"/>
                </a:solidFill>
              </a:rPr>
              <a:t>Data processing time </a:t>
            </a:r>
            <a:r>
              <a:rPr lang="en-US" altLang="ja-JP" sz="1600" b="1">
                <a:solidFill>
                  <a:schemeClr val="bg1"/>
                </a:solidFill>
              </a:rPr>
              <a:t>reduced</a:t>
            </a:r>
            <a:r>
              <a:rPr lang="en-US" altLang="ja-JP" b="1">
                <a:solidFill>
                  <a:srgbClr val="FFFF66"/>
                </a:solidFill>
              </a:rPr>
              <a:t> </a:t>
            </a:r>
            <a:r>
              <a:rPr lang="en-US" altLang="ja-JP" b="1">
                <a:solidFill>
                  <a:schemeClr val="bg1"/>
                </a:solidFill>
              </a:rPr>
              <a:t>from     </a:t>
            </a:r>
            <a:r>
              <a:rPr lang="en-US" altLang="ja-JP" sz="2000" b="1">
                <a:solidFill>
                  <a:srgbClr val="FFFF66"/>
                </a:solidFill>
              </a:rPr>
              <a:t>12 hrs to 1 sec </a:t>
            </a:r>
          </a:p>
          <a:p>
            <a:pPr marL="173038" indent="-173038">
              <a:spcBef>
                <a:spcPct val="5000"/>
              </a:spcBef>
              <a:spcAft>
                <a:spcPct val="60000"/>
              </a:spcAft>
              <a:buClr>
                <a:schemeClr val="bg1"/>
              </a:buClr>
              <a:buFont typeface="Wingdings" charset="0"/>
              <a:buNone/>
            </a:pPr>
            <a:r>
              <a:rPr lang="en-US" altLang="ja-JP" sz="2000" b="1">
                <a:solidFill>
                  <a:srgbClr val="FFFF66"/>
                </a:solidFill>
              </a:rPr>
              <a:t>Hardware cost reduced to 1/8</a:t>
            </a:r>
            <a:r>
              <a:rPr lang="en-US" altLang="ja-JP" sz="2000" b="1" baseline="30000">
                <a:solidFill>
                  <a:srgbClr val="FFFF66"/>
                </a:solidFill>
              </a:rPr>
              <a:t>th</a:t>
            </a:r>
            <a:endParaRPr lang="en-US" altLang="ja-JP" sz="2000" b="1">
              <a:solidFill>
                <a:srgbClr val="FFFF66"/>
              </a:solidFill>
            </a:endParaRPr>
          </a:p>
          <a:p>
            <a:pPr marL="173038" indent="-173038">
              <a:spcBef>
                <a:spcPct val="5000"/>
              </a:spcBef>
              <a:spcAft>
                <a:spcPct val="60000"/>
              </a:spcAft>
              <a:buClr>
                <a:schemeClr val="bg1"/>
              </a:buClr>
              <a:buFont typeface="Wingdings" charset="0"/>
              <a:buNone/>
            </a:pPr>
            <a:r>
              <a:rPr lang="en-US" altLang="ja-JP" sz="2000" b="1">
                <a:solidFill>
                  <a:schemeClr val="bg1"/>
                </a:solidFill>
              </a:rPr>
              <a:t>Proactively address issues </a:t>
            </a:r>
            <a:r>
              <a:rPr lang="en-US" altLang="ja-JP" sz="2000">
                <a:solidFill>
                  <a:schemeClr val="bg1"/>
                </a:solidFill>
              </a:rPr>
              <a:t/>
            </a:r>
            <a:br>
              <a:rPr lang="en-US" altLang="ja-JP" sz="2000">
                <a:solidFill>
                  <a:schemeClr val="bg1"/>
                </a:solidFill>
              </a:rPr>
            </a:br>
            <a:r>
              <a:rPr lang="en-US" altLang="ja-JP" sz="2000">
                <a:solidFill>
                  <a:schemeClr val="bg1"/>
                </a:solidFill>
              </a:rPr>
              <a:t>(e.g. </a:t>
            </a:r>
            <a:r>
              <a:rPr lang="en-US" altLang="ja-JP" sz="2000" b="1" i="1">
                <a:solidFill>
                  <a:schemeClr val="bg1"/>
                </a:solidFill>
              </a:rPr>
              <a:t>dropped calls</a:t>
            </a:r>
            <a:r>
              <a:rPr lang="en-US" altLang="ja-JP" sz="2000">
                <a:solidFill>
                  <a:schemeClr val="bg1"/>
                </a:solidFill>
              </a:rPr>
              <a:t>) impacting customer </a:t>
            </a:r>
            <a:r>
              <a:rPr lang="en-US" altLang="ja-JP" sz="2000" b="1" i="1">
                <a:solidFill>
                  <a:schemeClr val="bg1"/>
                </a:solidFill>
              </a:rPr>
              <a:t>satisfaction</a:t>
            </a:r>
            <a:r>
              <a:rPr lang="en-US" altLang="ja-JP" sz="2000">
                <a:solidFill>
                  <a:schemeClr val="bg1"/>
                </a:solidFill>
              </a:rPr>
              <a:t>.</a:t>
            </a:r>
          </a:p>
        </p:txBody>
      </p:sp>
    </p:spTree>
    <p:extLst>
      <p:ext uri="{BB962C8B-B14F-4D97-AF65-F5344CB8AC3E}">
        <p14:creationId xmlns:p14="http://schemas.microsoft.com/office/powerpoint/2010/main" val="243772809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8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4834" y="3810001"/>
            <a:ext cx="3577167" cy="1470025"/>
          </a:xfrm>
          <a:prstGeom prst="rect">
            <a:avLst/>
          </a:prstGeom>
          <a:noFill/>
          <a:ln w="31750">
            <a:solidFill>
              <a:schemeClr val="bg1"/>
            </a:solidFill>
            <a:miter lim="800000"/>
            <a:headEnd/>
            <a:tailEnd/>
          </a:ln>
          <a:effectLst>
            <a:outerShdw blurRad="63500" algn="ctr" rotWithShape="0">
              <a:srgbClr val="000000">
                <a:alpha val="39999"/>
              </a:srgbClr>
            </a:outerShdw>
          </a:effectLst>
          <a:extLst>
            <a:ext uri="{909E8E84-426E-40dd-AFC4-6F175D3DCCD1}">
              <a14:hiddenFill xmlns:a14="http://schemas.microsoft.com/office/drawing/2010/main" xmlns="">
                <a:solidFill>
                  <a:srgbClr val="FFFFFF"/>
                </a:solidFill>
              </a14:hiddenFill>
            </a:ext>
          </a:extLst>
        </p:spPr>
      </p:pic>
      <p:sp>
        <p:nvSpPr>
          <p:cNvPr id="31747" name="Rectangle 2"/>
          <p:cNvSpPr>
            <a:spLocks noGrp="1" noChangeArrowheads="1"/>
          </p:cNvSpPr>
          <p:nvPr>
            <p:ph type="title"/>
          </p:nvPr>
        </p:nvSpPr>
        <p:spPr/>
        <p:txBody>
          <a:bodyPr/>
          <a:lstStyle/>
          <a:p>
            <a:r>
              <a:rPr lang="en-US" sz="2600" b="1">
                <a:solidFill>
                  <a:srgbClr val="0000FF"/>
                </a:solidFill>
                <a:latin typeface="Arial" charset="0"/>
                <a:ea typeface="ＭＳ Ｐゴシック" charset="0"/>
              </a:rPr>
              <a:t>Operations Analysis: Needs</a:t>
            </a:r>
          </a:p>
        </p:txBody>
      </p:sp>
      <p:sp>
        <p:nvSpPr>
          <p:cNvPr id="31748" name="Rectangle 5"/>
          <p:cNvSpPr>
            <a:spLocks noChangeArrowheads="1"/>
          </p:cNvSpPr>
          <p:nvPr/>
        </p:nvSpPr>
        <p:spPr bwMode="auto">
          <a:xfrm>
            <a:off x="101600" y="5105400"/>
            <a:ext cx="5994400" cy="1200329"/>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182563" lvl="1" indent="-182563" eaLnBrk="0" hangingPunct="0">
              <a:buClr>
                <a:schemeClr val="tx1"/>
              </a:buClr>
            </a:pPr>
            <a:r>
              <a:rPr lang="en-US" b="1"/>
              <a:t>Benefits:</a:t>
            </a:r>
          </a:p>
          <a:p>
            <a:pPr marL="182563" lvl="1" indent="-182563" eaLnBrk="0" hangingPunct="0">
              <a:buClr>
                <a:schemeClr val="tx1"/>
              </a:buClr>
              <a:buFont typeface="Arial" charset="0"/>
              <a:buChar char="•"/>
            </a:pPr>
            <a:r>
              <a:rPr lang="en-US"/>
              <a:t>Gain </a:t>
            </a:r>
            <a:r>
              <a:rPr lang="en-US" b="1" u="sng"/>
              <a:t>real-time</a:t>
            </a:r>
            <a:r>
              <a:rPr lang="en-US"/>
              <a:t> visibility into operations, customer experience, transactions and behavior</a:t>
            </a:r>
          </a:p>
          <a:p>
            <a:pPr marL="182563" lvl="1" indent="-182563" eaLnBrk="0" hangingPunct="0">
              <a:buClr>
                <a:schemeClr val="tx1"/>
              </a:buClr>
              <a:buFont typeface="Arial" charset="0"/>
              <a:buChar char="•"/>
            </a:pPr>
            <a:r>
              <a:rPr lang="en-US"/>
              <a:t>Proactively plan to </a:t>
            </a:r>
            <a:r>
              <a:rPr lang="en-US" b="1" u="sng"/>
              <a:t>increase</a:t>
            </a:r>
            <a:r>
              <a:rPr lang="en-US"/>
              <a:t> operational efficiency</a:t>
            </a:r>
          </a:p>
        </p:txBody>
      </p:sp>
      <p:grpSp>
        <p:nvGrpSpPr>
          <p:cNvPr id="31749" name="Group 5"/>
          <p:cNvGrpSpPr>
            <a:grpSpLocks/>
          </p:cNvGrpSpPr>
          <p:nvPr/>
        </p:nvGrpSpPr>
        <p:grpSpPr bwMode="auto">
          <a:xfrm>
            <a:off x="196851" y="1112838"/>
            <a:ext cx="11897783" cy="1909762"/>
            <a:chOff x="147516" y="1113004"/>
            <a:chExt cx="8923216" cy="1909631"/>
          </a:xfrm>
        </p:grpSpPr>
        <p:grpSp>
          <p:nvGrpSpPr>
            <p:cNvPr id="31753" name="Group 13"/>
            <p:cNvGrpSpPr>
              <a:grpSpLocks/>
            </p:cNvGrpSpPr>
            <p:nvPr/>
          </p:nvGrpSpPr>
          <p:grpSpPr bwMode="auto">
            <a:xfrm>
              <a:off x="147516" y="1113004"/>
              <a:ext cx="8923216" cy="1909631"/>
              <a:chOff x="147516" y="1181100"/>
              <a:chExt cx="8923216" cy="1909631"/>
            </a:xfrm>
          </p:grpSpPr>
          <p:sp>
            <p:nvSpPr>
              <p:cNvPr id="18" name="Rounded Rectangle 17"/>
              <p:cNvSpPr/>
              <p:nvPr/>
            </p:nvSpPr>
            <p:spPr bwMode="auto">
              <a:xfrm>
                <a:off x="147516" y="1181100"/>
                <a:ext cx="8923216" cy="1909631"/>
              </a:xfrm>
              <a:prstGeom prst="roundRect">
                <a:avLst/>
              </a:prstGeom>
              <a:solidFill>
                <a:srgbClr val="B0B4CC">
                  <a:alpha val="49804"/>
                </a:srgbClr>
              </a:solidFill>
              <a:ln w="12700" cap="flat" cmpd="sng" algn="ctr">
                <a:noFill/>
                <a:prstDash val="solid"/>
                <a:round/>
                <a:headEnd type="none" w="sm" len="sm"/>
                <a:tailEnd type="none" w="sm" len="sm"/>
              </a:ln>
              <a:effectLst>
                <a:softEdge rad="228600"/>
              </a:effectLst>
            </p:spPr>
            <p:txBody>
              <a:bodyPr/>
              <a:lstStyle/>
              <a:p>
                <a:pPr>
                  <a:buFont typeface="Times New Roman" pitchFamily="18" charset="0"/>
                  <a:buNone/>
                  <a:defRPr/>
                </a:pPr>
                <a:endParaRPr lang="en-US">
                  <a:latin typeface="Arial" pitchFamily="34" charset="0"/>
                  <a:ea typeface="MS PGothic" pitchFamily="34" charset="-128"/>
                  <a:cs typeface="Arial" pitchFamily="34" charset="0"/>
                </a:endParaRPr>
              </a:p>
            </p:txBody>
          </p:sp>
          <p:sp>
            <p:nvSpPr>
              <p:cNvPr id="19" name="Rounded Rectangle 18"/>
              <p:cNvSpPr/>
              <p:nvPr/>
            </p:nvSpPr>
            <p:spPr bwMode="auto">
              <a:xfrm>
                <a:off x="2742329" y="1375196"/>
                <a:ext cx="6142776" cy="1341798"/>
              </a:xfrm>
              <a:prstGeom prst="roundRect">
                <a:avLst>
                  <a:gd name="adj" fmla="val 0"/>
                </a:avLst>
              </a:prstGeom>
              <a:solidFill>
                <a:schemeClr val="bg1"/>
              </a:solidFill>
              <a:ln w="31750">
                <a:solidFill>
                  <a:schemeClr val="bg1"/>
                </a:solidFill>
              </a:ln>
              <a:effectLst>
                <a:outerShdw blurRad="63500" algn="ctr" rotWithShape="0">
                  <a:srgbClr val="7F87D1">
                    <a:alpha val="30000"/>
                  </a:srgbClr>
                </a:outerShdw>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a:lstStyle/>
              <a:p>
                <a:pPr>
                  <a:buFont typeface="Times New Roman" pitchFamily="18" charset="0"/>
                  <a:buNone/>
                  <a:defRPr/>
                </a:pPr>
                <a:endParaRPr lang="en-US" sz="2000">
                  <a:solidFill>
                    <a:schemeClr val="hlink"/>
                  </a:solidFill>
                  <a:latin typeface="Helvetica" pitchFamily="34" charset="0"/>
                </a:endParaRPr>
              </a:p>
            </p:txBody>
          </p:sp>
          <p:sp>
            <p:nvSpPr>
              <p:cNvPr id="31763" name="Text Box 10"/>
              <p:cNvSpPr txBox="1">
                <a:spLocks noChangeArrowheads="1"/>
              </p:cNvSpPr>
              <p:nvPr/>
            </p:nvSpPr>
            <p:spPr bwMode="auto">
              <a:xfrm>
                <a:off x="3154240" y="1592234"/>
                <a:ext cx="5503985" cy="757078"/>
              </a:xfrm>
              <a:prstGeom prst="rect">
                <a:avLst/>
              </a:prstGeom>
              <a:noFill/>
              <a:ln>
                <a:noFill/>
              </a:ln>
              <a:effectLst>
                <a:prstShdw prst="shdw17" dist="17961" dir="2700000">
                  <a:srgbClr val="0A5283">
                    <a:alpha val="74997"/>
                  </a:srgbClr>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90000"/>
                  </a:lnSpc>
                </a:pPr>
                <a:r>
                  <a:rPr lang="en-US" sz="2400" b="1">
                    <a:latin typeface="Helvetica" charset="0"/>
                  </a:rPr>
                  <a:t>Analyze a variety of machine</a:t>
                </a:r>
                <a:br>
                  <a:rPr lang="en-US" sz="2400" b="1">
                    <a:latin typeface="Helvetica" charset="0"/>
                  </a:rPr>
                </a:br>
                <a:r>
                  <a:rPr lang="en-US" sz="2400" b="1">
                    <a:latin typeface="Helvetica" charset="0"/>
                  </a:rPr>
                  <a:t>data for improved business results</a:t>
                </a:r>
              </a:p>
            </p:txBody>
          </p:sp>
        </p:grpSp>
        <p:grpSp>
          <p:nvGrpSpPr>
            <p:cNvPr id="31754" name="Group 1"/>
            <p:cNvGrpSpPr>
              <a:grpSpLocks/>
            </p:cNvGrpSpPr>
            <p:nvPr/>
          </p:nvGrpSpPr>
          <p:grpSpPr bwMode="auto">
            <a:xfrm>
              <a:off x="321060" y="1318409"/>
              <a:ext cx="2918141" cy="1316736"/>
              <a:chOff x="236099" y="3463244"/>
              <a:chExt cx="2918141" cy="1316736"/>
            </a:xfrm>
          </p:grpSpPr>
          <p:pic>
            <p:nvPicPr>
              <p:cNvPr id="23" name="Picture 22"/>
              <p:cNvPicPr>
                <a:picLocks/>
              </p:cNvPicPr>
              <p:nvPr/>
            </p:nvPicPr>
            <p:blipFill rotWithShape="1">
              <a:blip r:embed="rId4"/>
              <a:srcRect/>
              <a:stretch/>
            </p:blipFill>
            <p:spPr>
              <a:xfrm>
                <a:off x="235590" y="3462612"/>
                <a:ext cx="2433605" cy="1317535"/>
              </a:xfrm>
              <a:prstGeom prst="rect">
                <a:avLst/>
              </a:prstGeom>
              <a:ln w="31750">
                <a:solidFill>
                  <a:schemeClr val="bg1"/>
                </a:solidFill>
              </a:ln>
              <a:effectLst>
                <a:outerShdw blurRad="63500" algn="ctr" rotWithShape="0">
                  <a:srgbClr val="7F87D1">
                    <a:alpha val="40000"/>
                  </a:srgbClr>
                </a:outerShdw>
              </a:effectLst>
            </p:spPr>
          </p:pic>
          <p:pic>
            <p:nvPicPr>
              <p:cNvPr id="31756" name="Picture 2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17590" y="3551700"/>
                <a:ext cx="1136650" cy="1139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
        <p:nvSpPr>
          <p:cNvPr id="67590" name="Rectangle 6"/>
          <p:cNvSpPr>
            <a:spLocks noChangeArrowheads="1"/>
          </p:cNvSpPr>
          <p:nvPr/>
        </p:nvSpPr>
        <p:spPr bwMode="auto">
          <a:xfrm>
            <a:off x="406400" y="2667001"/>
            <a:ext cx="8026400" cy="1892826"/>
          </a:xfrm>
          <a:prstGeom prst="rect">
            <a:avLst/>
          </a:prstGeom>
          <a:solidFill>
            <a:schemeClr val="accent1">
              <a:lumMod val="60000"/>
              <a:lumOff val="40000"/>
            </a:schemeClr>
          </a:solidFill>
          <a:ln w="9525">
            <a:noFill/>
            <a:miter lim="800000"/>
            <a:headEnd/>
            <a:tailEnd/>
          </a:ln>
        </p:spPr>
        <p:txBody>
          <a:bodyPr>
            <a:spAutoFit/>
          </a:bodyPr>
          <a:lstStyle/>
          <a:p>
            <a:pPr>
              <a:spcBef>
                <a:spcPct val="50000"/>
              </a:spcBef>
              <a:buFont typeface="Times New Roman" pitchFamily="18" charset="0"/>
              <a:buNone/>
              <a:defRPr/>
            </a:pPr>
            <a:r>
              <a:rPr lang="en-US" b="1" dirty="0">
                <a:latin typeface="Arial" pitchFamily="34" charset="0"/>
                <a:ea typeface="MS PGothic" pitchFamily="34" charset="-128"/>
                <a:cs typeface="+mn-cs"/>
              </a:rPr>
              <a:t>Business Challenges:</a:t>
            </a:r>
          </a:p>
          <a:p>
            <a:pPr>
              <a:spcBef>
                <a:spcPct val="50000"/>
              </a:spcBef>
              <a:buFont typeface="Arial" pitchFamily="34" charset="0"/>
              <a:buChar char="•"/>
              <a:defRPr/>
            </a:pPr>
            <a:r>
              <a:rPr lang="en-US" dirty="0">
                <a:latin typeface="Arial" pitchFamily="34" charset="0"/>
                <a:ea typeface="MS PGothic" pitchFamily="34" charset="-128"/>
                <a:cs typeface="+mn-cs"/>
              </a:rPr>
              <a:t>Complexity and </a:t>
            </a:r>
            <a:r>
              <a:rPr lang="en-US" u="sng" dirty="0">
                <a:latin typeface="Arial" pitchFamily="34" charset="0"/>
                <a:ea typeface="MS PGothic" pitchFamily="34" charset="-128"/>
                <a:cs typeface="+mn-cs"/>
              </a:rPr>
              <a:t>rapid growth </a:t>
            </a:r>
            <a:r>
              <a:rPr lang="en-US" dirty="0">
                <a:latin typeface="Arial" pitchFamily="34" charset="0"/>
                <a:ea typeface="MS PGothic" pitchFamily="34" charset="-128"/>
                <a:cs typeface="+mn-cs"/>
              </a:rPr>
              <a:t>of machine data </a:t>
            </a:r>
          </a:p>
          <a:p>
            <a:pPr>
              <a:spcBef>
                <a:spcPct val="50000"/>
              </a:spcBef>
              <a:buFont typeface="Arial" pitchFamily="34" charset="0"/>
              <a:buChar char="•"/>
              <a:defRPr/>
            </a:pPr>
            <a:r>
              <a:rPr lang="en-US" dirty="0">
                <a:latin typeface="Arial" pitchFamily="34" charset="0"/>
                <a:ea typeface="MS PGothic" pitchFamily="34" charset="-128"/>
                <a:cs typeface="+mn-cs"/>
              </a:rPr>
              <a:t>Difficult to capture </a:t>
            </a:r>
            <a:r>
              <a:rPr lang="en-US" u="sng" dirty="0">
                <a:latin typeface="Arial" pitchFamily="34" charset="0"/>
                <a:ea typeface="MS PGothic" pitchFamily="34" charset="-128"/>
                <a:cs typeface="+mn-cs"/>
              </a:rPr>
              <a:t>small fraction </a:t>
            </a:r>
            <a:r>
              <a:rPr lang="en-US" dirty="0">
                <a:latin typeface="Arial" pitchFamily="34" charset="0"/>
                <a:ea typeface="MS PGothic" pitchFamily="34" charset="-128"/>
                <a:cs typeface="+mn-cs"/>
              </a:rPr>
              <a:t>of machine for better decision</a:t>
            </a:r>
          </a:p>
          <a:p>
            <a:pPr>
              <a:spcBef>
                <a:spcPct val="50000"/>
              </a:spcBef>
              <a:buFont typeface="Arial" pitchFamily="34" charset="0"/>
              <a:buChar char="•"/>
              <a:defRPr/>
            </a:pPr>
            <a:r>
              <a:rPr lang="en-US" dirty="0">
                <a:latin typeface="Arial" pitchFamily="34" charset="0"/>
                <a:ea typeface="MS PGothic" pitchFamily="34" charset="-128"/>
                <a:cs typeface="+mn-cs"/>
              </a:rPr>
              <a:t>In-ability to analyze machine data and </a:t>
            </a:r>
            <a:r>
              <a:rPr lang="en-US" u="sng" dirty="0">
                <a:latin typeface="Arial" pitchFamily="34" charset="0"/>
                <a:ea typeface="MS PGothic" pitchFamily="34" charset="-128"/>
                <a:cs typeface="+mn-cs"/>
              </a:rPr>
              <a:t>combine</a:t>
            </a:r>
            <a:r>
              <a:rPr lang="en-US" dirty="0">
                <a:latin typeface="Arial" pitchFamily="34" charset="0"/>
                <a:ea typeface="MS PGothic" pitchFamily="34" charset="-128"/>
                <a:cs typeface="+mn-cs"/>
              </a:rPr>
              <a:t> it with enterprise data for a </a:t>
            </a:r>
            <a:r>
              <a:rPr lang="en-US" u="sng" dirty="0">
                <a:latin typeface="Arial" pitchFamily="34" charset="0"/>
                <a:ea typeface="MS PGothic" pitchFamily="34" charset="-128"/>
                <a:cs typeface="+mn-cs"/>
              </a:rPr>
              <a:t>full view analysis</a:t>
            </a:r>
          </a:p>
        </p:txBody>
      </p:sp>
      <p:sp>
        <p:nvSpPr>
          <p:cNvPr id="31751" name="Rectangle 5"/>
          <p:cNvSpPr>
            <a:spLocks noChangeArrowheads="1"/>
          </p:cNvSpPr>
          <p:nvPr/>
        </p:nvSpPr>
        <p:spPr bwMode="auto">
          <a:xfrm>
            <a:off x="6299200" y="5380038"/>
            <a:ext cx="5892800" cy="1200329"/>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182563" lvl="1" indent="-182563" eaLnBrk="0" hangingPunct="0">
              <a:buClr>
                <a:schemeClr val="tx1"/>
              </a:buClr>
              <a:buFont typeface="Arial" charset="0"/>
              <a:buChar char="•"/>
            </a:pPr>
            <a:r>
              <a:rPr lang="en-US" b="1" u="sng"/>
              <a:t>Identify</a:t>
            </a:r>
            <a:r>
              <a:rPr lang="en-US"/>
              <a:t> and </a:t>
            </a:r>
            <a:r>
              <a:rPr lang="en-US" b="1" u="sng"/>
              <a:t>investigate</a:t>
            </a:r>
            <a:r>
              <a:rPr lang="en-US"/>
              <a:t> anomalies</a:t>
            </a:r>
          </a:p>
          <a:p>
            <a:pPr marL="182563" lvl="1" indent="-182563" eaLnBrk="0" hangingPunct="0">
              <a:buClr>
                <a:schemeClr val="tx1"/>
              </a:buClr>
              <a:buFont typeface="Arial" charset="0"/>
              <a:buChar char="•"/>
            </a:pPr>
            <a:r>
              <a:rPr lang="en-US" b="1" u="sng"/>
              <a:t>Monitor</a:t>
            </a:r>
            <a:r>
              <a:rPr lang="en-US"/>
              <a:t> end-to-end infrastructure to proactively </a:t>
            </a:r>
            <a:r>
              <a:rPr lang="en-US" b="1" u="sng"/>
              <a:t>avoid</a:t>
            </a:r>
            <a:r>
              <a:rPr lang="en-US"/>
              <a:t> service degradation or outages</a:t>
            </a:r>
          </a:p>
          <a:p>
            <a:pPr marL="182563" lvl="1" indent="-182563" eaLnBrk="0" hangingPunct="0">
              <a:buClr>
                <a:schemeClr val="tx1"/>
              </a:buClr>
            </a:pPr>
            <a:endParaRPr lang="en-US"/>
          </a:p>
        </p:txBody>
      </p:sp>
      <p:pic>
        <p:nvPicPr>
          <p:cNvPr id="27684"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616952" y="2362200"/>
            <a:ext cx="3575049" cy="1462088"/>
          </a:xfrm>
          <a:prstGeom prst="rect">
            <a:avLst/>
          </a:prstGeom>
          <a:noFill/>
          <a:ln w="31750">
            <a:solidFill>
              <a:schemeClr val="bg1"/>
            </a:solidFill>
            <a:miter lim="800000"/>
            <a:headEnd/>
            <a:tailEnd/>
          </a:ln>
          <a:effectLst>
            <a:outerShdw blurRad="63500" algn="ctr" rotWithShape="0">
              <a:srgbClr val="000000">
                <a:alpha val="39999"/>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13455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Oval 7"/>
          <p:cNvSpPr>
            <a:spLocks noChangeArrowheads="1"/>
          </p:cNvSpPr>
          <p:nvPr/>
        </p:nvSpPr>
        <p:spPr bwMode="auto">
          <a:xfrm>
            <a:off x="3037418" y="1743076"/>
            <a:ext cx="4754033" cy="3567113"/>
          </a:xfrm>
          <a:prstGeom prst="ellipse">
            <a:avLst/>
          </a:prstGeom>
          <a:solidFill>
            <a:srgbClr val="E8E8E8"/>
          </a:soli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a:lstStyle/>
          <a:p>
            <a:endParaRPr lang="en-AU"/>
          </a:p>
        </p:txBody>
      </p:sp>
      <p:pic>
        <p:nvPicPr>
          <p:cNvPr id="40" name="Picture 3"/>
          <p:cNvPicPr>
            <a:picLocks noChangeAspect="1"/>
          </p:cNvPicPr>
          <p:nvPr/>
        </p:nvPicPr>
        <p:blipFill>
          <a:blip r:embed="rId3" cstate="print">
            <a:duotone>
              <a:schemeClr val="bg2">
                <a:shade val="45000"/>
                <a:satMod val="135000"/>
              </a:schemeClr>
              <a:prstClr val="white"/>
            </a:duotone>
            <a:extLst/>
          </a:blip>
          <a:srcRect/>
          <a:stretch>
            <a:fillRect/>
          </a:stretch>
        </p:blipFill>
        <p:spPr bwMode="auto">
          <a:xfrm>
            <a:off x="5735224" y="2535511"/>
            <a:ext cx="2465917" cy="1419225"/>
          </a:xfrm>
          <a:prstGeom prst="rect">
            <a:avLst/>
          </a:prstGeom>
          <a:noFill/>
          <a:ln>
            <a:noFill/>
          </a:ln>
          <a:extLst/>
        </p:spPr>
      </p:pic>
      <p:pic>
        <p:nvPicPr>
          <p:cNvPr id="32772" name="Picture 12" descr="BigInsights-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351" y="2984501"/>
            <a:ext cx="965200" cy="71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40" name="Picture 76"/>
          <p:cNvPicPr>
            <a:picLocks noChangeAspect="1"/>
          </p:cNvPicPr>
          <p:nvPr/>
        </p:nvPicPr>
        <p:blipFill>
          <a:blip r:embed="rId5" cstate="print">
            <a:duotone>
              <a:schemeClr val="bg2">
                <a:shade val="45000"/>
                <a:satMod val="135000"/>
              </a:schemeClr>
              <a:prstClr val="white"/>
            </a:duotone>
            <a:extLst/>
          </a:blip>
          <a:srcRect/>
          <a:stretch>
            <a:fillRect/>
          </a:stretch>
        </p:blipFill>
        <p:spPr bwMode="auto">
          <a:xfrm>
            <a:off x="2741340" y="2646231"/>
            <a:ext cx="2146961" cy="1336674"/>
          </a:xfrm>
          <a:prstGeom prst="rect">
            <a:avLst/>
          </a:prstGeom>
          <a:noFill/>
          <a:ln>
            <a:noFill/>
          </a:ln>
          <a:extLst/>
        </p:spPr>
      </p:pic>
      <p:grpSp>
        <p:nvGrpSpPr>
          <p:cNvPr id="32774" name="Group 11"/>
          <p:cNvGrpSpPr>
            <a:grpSpLocks/>
          </p:cNvGrpSpPr>
          <p:nvPr/>
        </p:nvGrpSpPr>
        <p:grpSpPr bwMode="auto">
          <a:xfrm>
            <a:off x="911196" y="1600200"/>
            <a:ext cx="1681722" cy="3819525"/>
            <a:chOff x="664600" y="1542290"/>
            <a:chExt cx="1260419" cy="3820153"/>
          </a:xfrm>
        </p:grpSpPr>
        <p:sp>
          <p:nvSpPr>
            <p:cNvPr id="32803" name="Rounded Rectangle 10"/>
            <p:cNvSpPr>
              <a:spLocks noChangeArrowheads="1"/>
            </p:cNvSpPr>
            <p:nvPr/>
          </p:nvSpPr>
          <p:spPr bwMode="auto">
            <a:xfrm>
              <a:off x="1089647" y="2049910"/>
              <a:ext cx="574095" cy="574095"/>
            </a:xfrm>
            <a:prstGeom prst="roundRect">
              <a:avLst>
                <a:gd name="adj" fmla="val 16667"/>
              </a:avLst>
            </a:prstGeom>
            <a:solidFill>
              <a:srgbClr val="E8E8E8"/>
            </a:soli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a:lstStyle/>
            <a:p>
              <a:endParaRPr lang="en-AU"/>
            </a:p>
          </p:txBody>
        </p:sp>
        <p:sp>
          <p:nvSpPr>
            <p:cNvPr id="32804" name="Rounded Rectangle 49"/>
            <p:cNvSpPr>
              <a:spLocks noChangeArrowheads="1"/>
            </p:cNvSpPr>
            <p:nvPr/>
          </p:nvSpPr>
          <p:spPr bwMode="auto">
            <a:xfrm>
              <a:off x="1089647" y="2705858"/>
              <a:ext cx="574095" cy="574095"/>
            </a:xfrm>
            <a:prstGeom prst="roundRect">
              <a:avLst>
                <a:gd name="adj" fmla="val 16667"/>
              </a:avLst>
            </a:prstGeom>
            <a:solidFill>
              <a:srgbClr val="E8E8E8"/>
            </a:soli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a:lstStyle/>
            <a:p>
              <a:endParaRPr lang="en-AU"/>
            </a:p>
          </p:txBody>
        </p:sp>
        <p:sp>
          <p:nvSpPr>
            <p:cNvPr id="32805" name="Rounded Rectangle 50"/>
            <p:cNvSpPr>
              <a:spLocks noChangeArrowheads="1"/>
            </p:cNvSpPr>
            <p:nvPr/>
          </p:nvSpPr>
          <p:spPr bwMode="auto">
            <a:xfrm>
              <a:off x="1089647" y="3361806"/>
              <a:ext cx="574095" cy="574095"/>
            </a:xfrm>
            <a:prstGeom prst="roundRect">
              <a:avLst>
                <a:gd name="adj" fmla="val 16667"/>
              </a:avLst>
            </a:prstGeom>
            <a:solidFill>
              <a:srgbClr val="E8E8E8"/>
            </a:soli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a:lstStyle/>
            <a:p>
              <a:endParaRPr lang="en-AU"/>
            </a:p>
          </p:txBody>
        </p:sp>
        <p:sp>
          <p:nvSpPr>
            <p:cNvPr id="32806" name="Rounded Rectangle 51"/>
            <p:cNvSpPr>
              <a:spLocks noChangeArrowheads="1"/>
            </p:cNvSpPr>
            <p:nvPr/>
          </p:nvSpPr>
          <p:spPr bwMode="auto">
            <a:xfrm>
              <a:off x="1089647" y="4017754"/>
              <a:ext cx="574095" cy="574095"/>
            </a:xfrm>
            <a:prstGeom prst="roundRect">
              <a:avLst>
                <a:gd name="adj" fmla="val 16667"/>
              </a:avLst>
            </a:prstGeom>
            <a:solidFill>
              <a:srgbClr val="E8E8E8"/>
            </a:soli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a:lstStyle/>
            <a:p>
              <a:endParaRPr lang="en-AU"/>
            </a:p>
          </p:txBody>
        </p:sp>
        <p:sp>
          <p:nvSpPr>
            <p:cNvPr id="32807" name="Rounded Rectangle 52"/>
            <p:cNvSpPr>
              <a:spLocks noChangeArrowheads="1"/>
            </p:cNvSpPr>
            <p:nvPr/>
          </p:nvSpPr>
          <p:spPr bwMode="auto">
            <a:xfrm>
              <a:off x="1089647" y="4673703"/>
              <a:ext cx="574095" cy="574095"/>
            </a:xfrm>
            <a:prstGeom prst="roundRect">
              <a:avLst>
                <a:gd name="adj" fmla="val 16667"/>
              </a:avLst>
            </a:prstGeom>
            <a:solidFill>
              <a:srgbClr val="E8E8E8"/>
            </a:soli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a:lstStyle/>
            <a:p>
              <a:endParaRPr lang="en-AU"/>
            </a:p>
          </p:txBody>
        </p:sp>
        <p:pic>
          <p:nvPicPr>
            <p:cNvPr id="32808" name="Picture 27"/>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4437" y="3370333"/>
              <a:ext cx="517525" cy="555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809" name="Picture 2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86986" y="4103733"/>
              <a:ext cx="390525"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810"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90161" y="2761064"/>
              <a:ext cx="377825"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811" name="Picture 2"/>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77460" y="4740096"/>
              <a:ext cx="403225" cy="41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812" name="Picture 13" descr="warehous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5013" y="2125708"/>
              <a:ext cx="485775"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813" name="Right Brace 17"/>
            <p:cNvSpPr>
              <a:spLocks/>
            </p:cNvSpPr>
            <p:nvPr/>
          </p:nvSpPr>
          <p:spPr bwMode="auto">
            <a:xfrm>
              <a:off x="1644788" y="1958853"/>
              <a:ext cx="280231" cy="3403590"/>
            </a:xfrm>
            <a:prstGeom prst="rightBrace">
              <a:avLst>
                <a:gd name="adj1" fmla="val 59041"/>
                <a:gd name="adj2" fmla="val 36963"/>
              </a:avLst>
            </a:prstGeom>
            <a:noFill/>
            <a:ln w="25400">
              <a:solidFill>
                <a:srgbClr val="FF66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AU"/>
            </a:p>
          </p:txBody>
        </p:sp>
        <p:sp>
          <p:nvSpPr>
            <p:cNvPr id="69675" name="TextBox 21"/>
            <p:cNvSpPr txBox="1">
              <a:spLocks noChangeArrowheads="1"/>
            </p:cNvSpPr>
            <p:nvPr/>
          </p:nvSpPr>
          <p:spPr bwMode="auto">
            <a:xfrm rot="16200000">
              <a:off x="-1014563" y="3221453"/>
              <a:ext cx="3658201" cy="299875"/>
            </a:xfrm>
            <a:prstGeom prst="rect">
              <a:avLst/>
            </a:prstGeom>
            <a:solidFill>
              <a:schemeClr val="accent1">
                <a:lumMod val="60000"/>
                <a:lumOff val="40000"/>
              </a:schemeClr>
            </a:solidFill>
            <a:ln w="9525">
              <a:noFill/>
              <a:miter lim="800000"/>
              <a:headEnd/>
              <a:tailEnd/>
            </a:ln>
          </p:spPr>
          <p:txBody>
            <a:bodyPr>
              <a:spAutoFit/>
            </a:bodyPr>
            <a:lstStyle/>
            <a:p>
              <a:pPr>
                <a:buFont typeface="Times New Roman" pitchFamily="18" charset="0"/>
                <a:buNone/>
                <a:defRPr/>
              </a:pPr>
              <a:r>
                <a:rPr lang="en-US" sz="2000" dirty="0">
                  <a:latin typeface="Arial" pitchFamily="34" charset="0"/>
                  <a:ea typeface="MS PGothic" pitchFamily="34" charset="-128"/>
                  <a:cs typeface="+mn-cs"/>
                </a:rPr>
                <a:t>Raw Logs and Machine Data</a:t>
              </a:r>
            </a:p>
          </p:txBody>
        </p:sp>
      </p:grpSp>
      <p:grpSp>
        <p:nvGrpSpPr>
          <p:cNvPr id="32775" name="Group 12"/>
          <p:cNvGrpSpPr>
            <a:grpSpLocks/>
          </p:cNvGrpSpPr>
          <p:nvPr/>
        </p:nvGrpSpPr>
        <p:grpSpPr bwMode="auto">
          <a:xfrm>
            <a:off x="8671985" y="1152526"/>
            <a:ext cx="1917036" cy="1100763"/>
            <a:chOff x="6635843" y="1140555"/>
            <a:chExt cx="1437380" cy="1100795"/>
          </a:xfrm>
        </p:grpSpPr>
        <p:pic>
          <p:nvPicPr>
            <p:cNvPr id="32801" name="Picture 3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965549" y="1140555"/>
              <a:ext cx="893826" cy="85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802" name="Rectangle 31"/>
            <p:cNvSpPr>
              <a:spLocks noChangeArrowheads="1"/>
            </p:cNvSpPr>
            <p:nvPr/>
          </p:nvSpPr>
          <p:spPr bwMode="auto">
            <a:xfrm>
              <a:off x="6635843" y="1872007"/>
              <a:ext cx="1437380" cy="3693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t>Indexing, Search</a:t>
              </a:r>
            </a:p>
          </p:txBody>
        </p:sp>
      </p:grpSp>
      <p:grpSp>
        <p:nvGrpSpPr>
          <p:cNvPr id="32776" name="Group 13"/>
          <p:cNvGrpSpPr>
            <a:grpSpLocks/>
          </p:cNvGrpSpPr>
          <p:nvPr/>
        </p:nvGrpSpPr>
        <p:grpSpPr bwMode="auto">
          <a:xfrm>
            <a:off x="8519584" y="2312987"/>
            <a:ext cx="2173341" cy="1159761"/>
            <a:chOff x="6487413" y="2301349"/>
            <a:chExt cx="1630006" cy="1159265"/>
          </a:xfrm>
        </p:grpSpPr>
        <p:sp>
          <p:nvSpPr>
            <p:cNvPr id="32799" name="TextBox 27"/>
            <p:cNvSpPr txBox="1">
              <a:spLocks noChangeArrowheads="1"/>
            </p:cNvSpPr>
            <p:nvPr/>
          </p:nvSpPr>
          <p:spPr bwMode="auto">
            <a:xfrm>
              <a:off x="6487413" y="3091440"/>
              <a:ext cx="1630006" cy="369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t>Statistical Modeling</a:t>
              </a:r>
            </a:p>
          </p:txBody>
        </p:sp>
        <p:pic>
          <p:nvPicPr>
            <p:cNvPr id="32800" name="Picture 2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954138" y="2301349"/>
              <a:ext cx="985837" cy="771195"/>
            </a:xfrm>
            <a:prstGeom prst="rect">
              <a:avLst/>
            </a:prstGeom>
            <a:noFill/>
            <a:ln>
              <a:noFill/>
            </a:ln>
            <a:effectLst>
              <a:outerShdw blurRad="63500" dist="38100" dir="2700000" algn="tl" rotWithShape="0">
                <a:srgbClr val="000000">
                  <a:alpha val="39998"/>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2777" name="Group 14"/>
          <p:cNvGrpSpPr>
            <a:grpSpLocks/>
          </p:cNvGrpSpPr>
          <p:nvPr/>
        </p:nvGrpSpPr>
        <p:grpSpPr bwMode="auto">
          <a:xfrm>
            <a:off x="8437036" y="3581401"/>
            <a:ext cx="2314568" cy="1105863"/>
            <a:chOff x="6487413" y="3569315"/>
            <a:chExt cx="1735925" cy="1105637"/>
          </a:xfrm>
        </p:grpSpPr>
        <p:sp>
          <p:nvSpPr>
            <p:cNvPr id="32797" name="TextBox 95"/>
            <p:cNvSpPr txBox="1">
              <a:spLocks noChangeArrowheads="1"/>
            </p:cNvSpPr>
            <p:nvPr/>
          </p:nvSpPr>
          <p:spPr bwMode="auto">
            <a:xfrm>
              <a:off x="6487413" y="4305695"/>
              <a:ext cx="1735925" cy="3692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t>Root Cause Analysis</a:t>
              </a:r>
            </a:p>
          </p:txBody>
        </p:sp>
        <p:pic>
          <p:nvPicPr>
            <p:cNvPr id="32798" name="Picture 43"/>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060731" y="3569315"/>
              <a:ext cx="931401" cy="758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2778" name="Group 15"/>
          <p:cNvGrpSpPr>
            <a:grpSpLocks/>
          </p:cNvGrpSpPr>
          <p:nvPr/>
        </p:nvGrpSpPr>
        <p:grpSpPr bwMode="auto">
          <a:xfrm>
            <a:off x="8280400" y="4803776"/>
            <a:ext cx="3081867" cy="1584480"/>
            <a:chOff x="6370731" y="4792404"/>
            <a:chExt cx="2311400" cy="1584308"/>
          </a:xfrm>
        </p:grpSpPr>
        <p:sp>
          <p:nvSpPr>
            <p:cNvPr id="32794" name="Rectangle 98"/>
            <p:cNvSpPr>
              <a:spLocks noChangeArrowheads="1"/>
            </p:cNvSpPr>
            <p:nvPr/>
          </p:nvSpPr>
          <p:spPr bwMode="auto">
            <a:xfrm>
              <a:off x="6370731" y="5730451"/>
              <a:ext cx="2311400" cy="646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a:t>Federated Navigation &amp; Discovery</a:t>
              </a:r>
            </a:p>
          </p:txBody>
        </p:sp>
        <p:pic>
          <p:nvPicPr>
            <p:cNvPr id="101" name="Picture 57" descr="C:\Users\tuminello\Pictures\CXO(1).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56531" y="4792404"/>
              <a:ext cx="879475" cy="890492"/>
            </a:xfrm>
            <a:prstGeom prst="rect">
              <a:avLst/>
            </a:prstGeom>
            <a:noFill/>
            <a:ln w="3240">
              <a:solidFill>
                <a:srgbClr val="A6A6A6"/>
              </a:solidFill>
              <a:miter lim="800000"/>
              <a:headEnd/>
              <a:tailEnd/>
            </a:ln>
            <a:effectLst>
              <a:outerShdw blurRad="63500" dist="38184" dir="2700000" algn="ctr" rotWithShape="0">
                <a:srgbClr val="000000">
                  <a:alpha val="28040"/>
                </a:srgbClr>
              </a:outerShdw>
            </a:effectLst>
            <a:extLst>
              <a:ext uri="{909E8E84-426E-40dd-AFC4-6F175D3DCCD1}">
                <a14:hiddenFill xmlns:a14="http://schemas.microsoft.com/office/drawing/2010/main" xmlns="">
                  <a:solidFill>
                    <a:srgbClr val="FFFFFF"/>
                  </a:solidFill>
                </a14:hiddenFill>
              </a:ext>
            </a:extLst>
          </p:spPr>
        </p:pic>
        <p:pic>
          <p:nvPicPr>
            <p:cNvPr id="32796" name="Picture 56" descr="vivisimo_icon_48x4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36116" y="4982923"/>
              <a:ext cx="546804" cy="5468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2779" name="Right Brace 106"/>
          <p:cNvSpPr>
            <a:spLocks/>
          </p:cNvSpPr>
          <p:nvPr/>
        </p:nvSpPr>
        <p:spPr bwMode="auto">
          <a:xfrm rot="10800000">
            <a:off x="8062384" y="1119189"/>
            <a:ext cx="524933" cy="5259387"/>
          </a:xfrm>
          <a:prstGeom prst="rightBrace">
            <a:avLst>
              <a:gd name="adj1" fmla="val 57827"/>
              <a:gd name="adj2" fmla="val 59801"/>
            </a:avLst>
          </a:prstGeom>
          <a:noFill/>
          <a:ln w="25400">
            <a:solidFill>
              <a:srgbClr val="FF66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AU"/>
          </a:p>
        </p:txBody>
      </p:sp>
      <p:pic>
        <p:nvPicPr>
          <p:cNvPr id="32780" name="Picture 13" descr="Stream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44951" y="4725989"/>
            <a:ext cx="853016" cy="636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81" name="TextBox 113"/>
          <p:cNvSpPr txBox="1">
            <a:spLocks noChangeArrowheads="1"/>
          </p:cNvSpPr>
          <p:nvPr/>
        </p:nvSpPr>
        <p:spPr bwMode="auto">
          <a:xfrm>
            <a:off x="2914651" y="5310188"/>
            <a:ext cx="3075516"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a:t>Real-time Analysis</a:t>
            </a:r>
          </a:p>
        </p:txBody>
      </p:sp>
      <p:sp>
        <p:nvSpPr>
          <p:cNvPr id="32782" name="TextBox 113"/>
          <p:cNvSpPr txBox="1">
            <a:spLocks noChangeArrowheads="1"/>
          </p:cNvSpPr>
          <p:nvPr/>
        </p:nvSpPr>
        <p:spPr bwMode="auto">
          <a:xfrm>
            <a:off x="2846918" y="2274888"/>
            <a:ext cx="3831167"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a:t>Only store</a:t>
            </a:r>
          </a:p>
          <a:p>
            <a:pPr algn="ctr"/>
            <a:r>
              <a:rPr lang="en-US"/>
              <a:t>what is needed</a:t>
            </a:r>
          </a:p>
        </p:txBody>
      </p:sp>
      <p:sp>
        <p:nvSpPr>
          <p:cNvPr id="32783" name="Title 4"/>
          <p:cNvSpPr>
            <a:spLocks noGrp="1"/>
          </p:cNvSpPr>
          <p:nvPr>
            <p:ph type="title"/>
          </p:nvPr>
        </p:nvSpPr>
        <p:spPr/>
        <p:txBody>
          <a:bodyPr/>
          <a:lstStyle/>
          <a:p>
            <a:r>
              <a:rPr lang="en-US" sz="2600" b="1">
                <a:solidFill>
                  <a:srgbClr val="0000FF"/>
                </a:solidFill>
                <a:latin typeface="Arial" charset="0"/>
                <a:ea typeface="ＭＳ Ｐゴシック" charset="0"/>
              </a:rPr>
              <a:t>Operations Analysis:  Value &amp; Diagram</a:t>
            </a:r>
          </a:p>
        </p:txBody>
      </p:sp>
      <p:cxnSp>
        <p:nvCxnSpPr>
          <p:cNvPr id="32784" name="Straight Connector 3"/>
          <p:cNvCxnSpPr>
            <a:cxnSpLocks noChangeShapeType="1"/>
          </p:cNvCxnSpPr>
          <p:nvPr/>
        </p:nvCxnSpPr>
        <p:spPr bwMode="auto">
          <a:xfrm flipV="1">
            <a:off x="4749800" y="3429000"/>
            <a:ext cx="1261533" cy="1296988"/>
          </a:xfrm>
          <a:prstGeom prst="line">
            <a:avLst/>
          </a:prstGeom>
          <a:noFill/>
          <a:ln w="69850">
            <a:solidFill>
              <a:srgbClr val="FF6600"/>
            </a:solidFill>
            <a:prstDash val="sysDot"/>
            <a:round/>
            <a:headEnd type="none" w="sm" len="sm"/>
            <a:tailEnd type="none" w="sm" len="sm"/>
          </a:ln>
          <a:extLst>
            <a:ext uri="{909E8E84-426E-40dd-AFC4-6F175D3DCCD1}">
              <a14:hiddenFill xmlns:a14="http://schemas.microsoft.com/office/drawing/2010/main" xmlns="">
                <a:noFill/>
              </a14:hiddenFill>
            </a:ext>
          </a:extLst>
        </p:spPr>
      </p:cxnSp>
      <p:cxnSp>
        <p:nvCxnSpPr>
          <p:cNvPr id="32785" name="Straight Connector 42"/>
          <p:cNvCxnSpPr>
            <a:cxnSpLocks noChangeShapeType="1"/>
          </p:cNvCxnSpPr>
          <p:nvPr/>
        </p:nvCxnSpPr>
        <p:spPr bwMode="auto">
          <a:xfrm flipV="1">
            <a:off x="4940300" y="3289301"/>
            <a:ext cx="1049867" cy="23813"/>
          </a:xfrm>
          <a:prstGeom prst="line">
            <a:avLst/>
          </a:prstGeom>
          <a:noFill/>
          <a:ln w="69850">
            <a:solidFill>
              <a:srgbClr val="FF6600"/>
            </a:solidFill>
            <a:prstDash val="sysDot"/>
            <a:round/>
            <a:headEnd type="none" w="sm" len="sm"/>
            <a:tailEnd type="none" w="sm" len="sm"/>
          </a:ln>
          <a:extLst>
            <a:ext uri="{909E8E84-426E-40dd-AFC4-6F175D3DCCD1}">
              <a14:hiddenFill xmlns:a14="http://schemas.microsoft.com/office/drawing/2010/main" xmlns="">
                <a:noFill/>
              </a14:hiddenFill>
            </a:ext>
          </a:extLst>
        </p:spPr>
      </p:cxnSp>
      <p:sp>
        <p:nvSpPr>
          <p:cNvPr id="9" name="Rectangular Callout 8"/>
          <p:cNvSpPr/>
          <p:nvPr/>
        </p:nvSpPr>
        <p:spPr bwMode="auto">
          <a:xfrm rot="10800000">
            <a:off x="5672684" y="4189651"/>
            <a:ext cx="2408763" cy="631734"/>
          </a:xfrm>
          <a:prstGeom prst="wedgeRectCallout">
            <a:avLst>
              <a:gd name="adj1" fmla="val 35213"/>
              <a:gd name="adj2" fmla="val 105262"/>
            </a:avLst>
          </a:prstGeom>
          <a:solidFill>
            <a:schemeClr val="bg1"/>
          </a:solidFill>
          <a:ln>
            <a:solidFill>
              <a:schemeClr val="bg1">
                <a:lumMod val="75000"/>
              </a:schemeClr>
            </a:solidFill>
            <a:headEnd type="none" w="sm" len="sm"/>
            <a:tailEnd type="none" w="sm" len="sm"/>
          </a:ln>
          <a:effectLst>
            <a:outerShdw blurRad="63500" sx="102000" sy="102000" algn="ctr" rotWithShape="0">
              <a:prstClr val="black">
                <a:alpha val="18000"/>
              </a:prstClr>
            </a:outerShdw>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a:lstStyle/>
          <a:p>
            <a:pPr>
              <a:buFont typeface="Times New Roman" pitchFamily="18" charset="0"/>
              <a:buNone/>
              <a:defRPr/>
            </a:pPr>
            <a:endParaRPr lang="en-US">
              <a:solidFill>
                <a:srgbClr val="000000"/>
              </a:solidFill>
            </a:endParaRPr>
          </a:p>
        </p:txBody>
      </p:sp>
      <p:grpSp>
        <p:nvGrpSpPr>
          <p:cNvPr id="32789" name="Group 9"/>
          <p:cNvGrpSpPr>
            <a:grpSpLocks/>
          </p:cNvGrpSpPr>
          <p:nvPr/>
        </p:nvGrpSpPr>
        <p:grpSpPr bwMode="auto">
          <a:xfrm>
            <a:off x="5852583" y="4275138"/>
            <a:ext cx="2007672" cy="544765"/>
            <a:chOff x="4436506" y="4441684"/>
            <a:chExt cx="1505754" cy="544765"/>
          </a:xfrm>
        </p:grpSpPr>
        <p:pic>
          <p:nvPicPr>
            <p:cNvPr id="32792" name="Picture 2"/>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4436506" y="4476609"/>
              <a:ext cx="365125"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93" name="TextBox 53"/>
            <p:cNvSpPr txBox="1">
              <a:spLocks noChangeArrowheads="1"/>
            </p:cNvSpPr>
            <p:nvPr/>
          </p:nvSpPr>
          <p:spPr bwMode="auto">
            <a:xfrm>
              <a:off x="4927826" y="4441684"/>
              <a:ext cx="1014434" cy="5447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lnSpc>
                  <a:spcPct val="80000"/>
                </a:lnSpc>
              </a:pPr>
              <a:r>
                <a:rPr lang="en-US">
                  <a:latin typeface="Arial Narrow" charset="0"/>
                </a:rPr>
                <a:t>Machine Data</a:t>
              </a:r>
            </a:p>
            <a:p>
              <a:pPr algn="ctr">
                <a:lnSpc>
                  <a:spcPct val="80000"/>
                </a:lnSpc>
              </a:pPr>
              <a:r>
                <a:rPr lang="en-US">
                  <a:latin typeface="Arial Narrow" charset="0"/>
                </a:rPr>
                <a:t>Accelerator</a:t>
              </a:r>
            </a:p>
          </p:txBody>
        </p:sp>
      </p:grpSp>
      <p:pic>
        <p:nvPicPr>
          <p:cNvPr id="43" name="Picture 42"/>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946400" y="3124200"/>
            <a:ext cx="1407584" cy="1093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91" name="Rectangle 24"/>
          <p:cNvSpPr>
            <a:spLocks noChangeArrowheads="1"/>
          </p:cNvSpPr>
          <p:nvPr/>
        </p:nvSpPr>
        <p:spPr bwMode="auto">
          <a:xfrm>
            <a:off x="13286318" y="2587626"/>
            <a:ext cx="368300" cy="358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2075" tIns="46038" rIns="92075" bIns="46038"/>
          <a:lstStyle/>
          <a:p>
            <a:pPr>
              <a:spcBef>
                <a:spcPct val="50000"/>
              </a:spcBef>
            </a:pPr>
            <a:endParaRPr lang="en-US" sz="1200" b="1"/>
          </a:p>
        </p:txBody>
      </p:sp>
    </p:spTree>
    <p:extLst>
      <p:ext uri="{BB962C8B-B14F-4D97-AF65-F5344CB8AC3E}">
        <p14:creationId xmlns:p14="http://schemas.microsoft.com/office/powerpoint/2010/main" val="23440528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Group 26"/>
          <p:cNvGrpSpPr>
            <a:grpSpLocks/>
          </p:cNvGrpSpPr>
          <p:nvPr/>
        </p:nvGrpSpPr>
        <p:grpSpPr bwMode="auto">
          <a:xfrm>
            <a:off x="196851" y="1112838"/>
            <a:ext cx="11897783" cy="1909762"/>
            <a:chOff x="147516" y="1181100"/>
            <a:chExt cx="8923216" cy="1909631"/>
          </a:xfrm>
        </p:grpSpPr>
        <p:sp>
          <p:nvSpPr>
            <p:cNvPr id="31" name="Rounded Rectangle 30"/>
            <p:cNvSpPr/>
            <p:nvPr/>
          </p:nvSpPr>
          <p:spPr bwMode="auto">
            <a:xfrm>
              <a:off x="147516" y="1181100"/>
              <a:ext cx="8923216" cy="1909631"/>
            </a:xfrm>
            <a:prstGeom prst="roundRect">
              <a:avLst/>
            </a:prstGeom>
            <a:solidFill>
              <a:srgbClr val="B0B4CC">
                <a:alpha val="49804"/>
              </a:srgbClr>
            </a:solidFill>
            <a:ln w="12700" cap="flat" cmpd="sng" algn="ctr">
              <a:noFill/>
              <a:prstDash val="solid"/>
              <a:round/>
              <a:headEnd type="none" w="sm" len="sm"/>
              <a:tailEnd type="none" w="sm" len="sm"/>
            </a:ln>
            <a:effectLst>
              <a:softEdge rad="228600"/>
            </a:effectLst>
          </p:spPr>
          <p:txBody>
            <a:bodyPr/>
            <a:lstStyle/>
            <a:p>
              <a:pPr>
                <a:buFont typeface="Times New Roman" pitchFamily="18" charset="0"/>
                <a:buNone/>
                <a:defRPr/>
              </a:pPr>
              <a:endParaRPr lang="en-US">
                <a:latin typeface="Arial" pitchFamily="34" charset="0"/>
                <a:ea typeface="MS PGothic" pitchFamily="34" charset="-128"/>
                <a:cs typeface="Arial" pitchFamily="34" charset="0"/>
              </a:endParaRPr>
            </a:p>
          </p:txBody>
        </p:sp>
        <p:sp>
          <p:nvSpPr>
            <p:cNvPr id="32" name="Rounded Rectangle 31"/>
            <p:cNvSpPr/>
            <p:nvPr/>
          </p:nvSpPr>
          <p:spPr bwMode="auto">
            <a:xfrm>
              <a:off x="2742329" y="1375196"/>
              <a:ext cx="6142776" cy="1341798"/>
            </a:xfrm>
            <a:prstGeom prst="roundRect">
              <a:avLst>
                <a:gd name="adj" fmla="val 0"/>
              </a:avLst>
            </a:prstGeom>
            <a:solidFill>
              <a:schemeClr val="bg1"/>
            </a:solidFill>
            <a:ln w="31750">
              <a:solidFill>
                <a:schemeClr val="bg1"/>
              </a:solidFill>
            </a:ln>
            <a:effectLst>
              <a:outerShdw blurRad="63500" algn="ctr" rotWithShape="0">
                <a:srgbClr val="7F87D1">
                  <a:alpha val="30000"/>
                </a:srgbClr>
              </a:outerShdw>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a:lstStyle/>
            <a:p>
              <a:pPr>
                <a:buFont typeface="Times New Roman" pitchFamily="18" charset="0"/>
                <a:buNone/>
                <a:defRPr/>
              </a:pPr>
              <a:endParaRPr lang="en-US" sz="2000">
                <a:solidFill>
                  <a:srgbClr val="3333FF"/>
                </a:solidFill>
                <a:latin typeface="Helvetica" pitchFamily="34" charset="0"/>
              </a:endParaRPr>
            </a:p>
          </p:txBody>
        </p:sp>
        <p:sp>
          <p:nvSpPr>
            <p:cNvPr id="73759" name="Text Box 10"/>
            <p:cNvSpPr txBox="1">
              <a:spLocks noChangeArrowheads="1"/>
            </p:cNvSpPr>
            <p:nvPr/>
          </p:nvSpPr>
          <p:spPr bwMode="auto">
            <a:xfrm>
              <a:off x="3154200" y="1725575"/>
              <a:ext cx="5684760" cy="647656"/>
            </a:xfrm>
            <a:prstGeom prst="rect">
              <a:avLst/>
            </a:prstGeom>
            <a:solidFill>
              <a:schemeClr val="accent1">
                <a:lumMod val="60000"/>
                <a:lumOff val="40000"/>
              </a:schemeClr>
            </a:solidFill>
            <a:ln w="9525">
              <a:noFill/>
              <a:miter lim="800000"/>
              <a:headEnd/>
              <a:tailEnd/>
            </a:ln>
            <a:effectLst>
              <a:prstShdw prst="shdw17" dist="17961" dir="2700000">
                <a:srgbClr val="0A5283">
                  <a:alpha val="74997"/>
                </a:srgbClr>
              </a:prstShdw>
            </a:effectLst>
          </p:spPr>
          <p:txBody>
            <a:bodyPr>
              <a:spAutoFit/>
            </a:bodyPr>
            <a:lstStyle/>
            <a:p>
              <a:pPr>
                <a:lnSpc>
                  <a:spcPct val="90000"/>
                </a:lnSpc>
                <a:buFont typeface="Times New Roman" pitchFamily="18" charset="0"/>
                <a:buNone/>
                <a:defRPr/>
              </a:pPr>
              <a:r>
                <a:rPr lang="en-US" sz="2000" b="1" dirty="0">
                  <a:latin typeface="Helvetica" pitchFamily="34" charset="0"/>
                  <a:ea typeface="MS PGothic" pitchFamily="34" charset="-128"/>
                  <a:cs typeface="+mn-cs"/>
                </a:rPr>
                <a:t>Integrate big data and data warehouse capabilities to increase operational efficiency</a:t>
              </a:r>
            </a:p>
          </p:txBody>
        </p:sp>
      </p:grpSp>
      <p:sp>
        <p:nvSpPr>
          <p:cNvPr id="35843" name="Rectangle 2"/>
          <p:cNvSpPr>
            <a:spLocks noGrp="1" noChangeArrowheads="1"/>
          </p:cNvSpPr>
          <p:nvPr>
            <p:ph type="title"/>
          </p:nvPr>
        </p:nvSpPr>
        <p:spPr/>
        <p:txBody>
          <a:bodyPr/>
          <a:lstStyle/>
          <a:p>
            <a:r>
              <a:rPr lang="en-US" sz="2600" b="1">
                <a:solidFill>
                  <a:srgbClr val="0000FF"/>
                </a:solidFill>
                <a:latin typeface="Arial" charset="0"/>
                <a:ea typeface="ＭＳ Ｐゴシック" charset="0"/>
              </a:rPr>
              <a:t>Data Warehouse Augmentation: Needs</a:t>
            </a:r>
          </a:p>
        </p:txBody>
      </p:sp>
      <p:sp>
        <p:nvSpPr>
          <p:cNvPr id="35844" name="Text Box 10"/>
          <p:cNvSpPr txBox="1">
            <a:spLocks noChangeArrowheads="1"/>
          </p:cNvSpPr>
          <p:nvPr/>
        </p:nvSpPr>
        <p:spPr bwMode="auto">
          <a:xfrm>
            <a:off x="237067" y="4711700"/>
            <a:ext cx="5518151" cy="368300"/>
          </a:xfrm>
          <a:prstGeom prst="rect">
            <a:avLst/>
          </a:prstGeom>
          <a:noFill/>
          <a:ln>
            <a:noFill/>
          </a:ln>
          <a:effectLst>
            <a:prstShdw prst="shdw17" dist="17961" dir="2700000">
              <a:srgbClr val="0A5283">
                <a:alpha val="74997"/>
              </a:srgbClr>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28600" indent="-228600" eaLnBrk="0" hangingPunct="0">
              <a:defRPr>
                <a:solidFill>
                  <a:srgbClr val="000000"/>
                </a:solidFill>
                <a:latin typeface="Arial" charset="0"/>
                <a:ea typeface="ＭＳ Ｐゴシック" charset="0"/>
                <a:cs typeface="ＭＳ Ｐゴシック" charset="0"/>
              </a:defRPr>
            </a:lvl1pPr>
            <a:lvl2pPr eaLnBrk="0" hangingPunct="0">
              <a:defRPr>
                <a:solidFill>
                  <a:srgbClr val="000000"/>
                </a:solidFill>
                <a:latin typeface="Arial" charset="0"/>
                <a:ea typeface="ＭＳ Ｐゴシック" charset="0"/>
              </a:defRPr>
            </a:lvl2pPr>
            <a:lvl3pPr eaLnBrk="0" hangingPunct="0">
              <a:defRPr>
                <a:solidFill>
                  <a:srgbClr val="000000"/>
                </a:solidFill>
                <a:latin typeface="Arial" charset="0"/>
                <a:ea typeface="ＭＳ Ｐゴシック" charset="0"/>
              </a:defRPr>
            </a:lvl3pPr>
            <a:lvl4pPr eaLnBrk="0" hangingPunct="0">
              <a:defRPr>
                <a:solidFill>
                  <a:srgbClr val="000000"/>
                </a:solidFill>
                <a:latin typeface="Arial" charset="0"/>
                <a:ea typeface="ＭＳ Ｐゴシック" charset="0"/>
              </a:defRPr>
            </a:lvl4pPr>
            <a:lvl5pPr eaLnBrk="0" hangingPunct="0">
              <a:defRPr>
                <a:solidFill>
                  <a:srgbClr val="000000"/>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9pPr>
          </a:lstStyle>
          <a:p>
            <a:pPr eaLnBrk="1" hangingPunct="1">
              <a:spcBef>
                <a:spcPct val="50000"/>
              </a:spcBef>
            </a:pPr>
            <a:r>
              <a:rPr lang="en-US" b="1" u="sng"/>
              <a:t>Need to leverage variety of data</a:t>
            </a:r>
          </a:p>
        </p:txBody>
      </p:sp>
      <p:sp>
        <p:nvSpPr>
          <p:cNvPr id="35845" name="Text Box 95"/>
          <p:cNvSpPr txBox="1">
            <a:spLocks noChangeArrowheads="1"/>
          </p:cNvSpPr>
          <p:nvPr/>
        </p:nvSpPr>
        <p:spPr bwMode="auto">
          <a:xfrm>
            <a:off x="5913967" y="4711700"/>
            <a:ext cx="5471584" cy="368300"/>
          </a:xfrm>
          <a:prstGeom prst="rect">
            <a:avLst/>
          </a:prstGeom>
          <a:noFill/>
          <a:ln>
            <a:noFill/>
          </a:ln>
          <a:effectLst>
            <a:prstShdw prst="shdw17" dist="17961" dir="2700000">
              <a:srgbClr val="0A5283">
                <a:alpha val="74997"/>
              </a:srgbClr>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28600" indent="-228600" eaLnBrk="0" hangingPunct="0">
              <a:defRPr>
                <a:solidFill>
                  <a:srgbClr val="000000"/>
                </a:solidFill>
                <a:latin typeface="Arial" charset="0"/>
                <a:ea typeface="ＭＳ Ｐゴシック" charset="0"/>
                <a:cs typeface="ＭＳ Ｐゴシック" charset="0"/>
              </a:defRPr>
            </a:lvl1pPr>
            <a:lvl2pPr eaLnBrk="0" hangingPunct="0">
              <a:defRPr>
                <a:solidFill>
                  <a:srgbClr val="000000"/>
                </a:solidFill>
                <a:latin typeface="Arial" charset="0"/>
                <a:ea typeface="ＭＳ Ｐゴシック" charset="0"/>
              </a:defRPr>
            </a:lvl2pPr>
            <a:lvl3pPr eaLnBrk="0" hangingPunct="0">
              <a:defRPr>
                <a:solidFill>
                  <a:srgbClr val="000000"/>
                </a:solidFill>
                <a:latin typeface="Arial" charset="0"/>
                <a:ea typeface="ＭＳ Ｐゴシック" charset="0"/>
              </a:defRPr>
            </a:lvl3pPr>
            <a:lvl4pPr eaLnBrk="0" hangingPunct="0">
              <a:defRPr>
                <a:solidFill>
                  <a:srgbClr val="000000"/>
                </a:solidFill>
                <a:latin typeface="Arial" charset="0"/>
                <a:ea typeface="ＭＳ Ｐゴシック" charset="0"/>
              </a:defRPr>
            </a:lvl4pPr>
            <a:lvl5pPr eaLnBrk="0" hangingPunct="0">
              <a:defRPr>
                <a:solidFill>
                  <a:srgbClr val="000000"/>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9pPr>
          </a:lstStyle>
          <a:p>
            <a:pPr algn="ctr" eaLnBrk="1" hangingPunct="1"/>
            <a:r>
              <a:rPr lang="en-US" b="1" u="sng"/>
              <a:t>Extend warehouse infrastructure</a:t>
            </a:r>
          </a:p>
        </p:txBody>
      </p:sp>
      <p:sp>
        <p:nvSpPr>
          <p:cNvPr id="44038" name="Rectangle 33"/>
          <p:cNvSpPr>
            <a:spLocks noChangeArrowheads="1"/>
          </p:cNvSpPr>
          <p:nvPr/>
        </p:nvSpPr>
        <p:spPr bwMode="auto">
          <a:xfrm>
            <a:off x="5975351" y="5040314"/>
            <a:ext cx="6057900" cy="1817687"/>
          </a:xfrm>
          <a:prstGeom prst="rect">
            <a:avLst/>
          </a:prstGeom>
          <a:solidFill>
            <a:schemeClr val="accent1">
              <a:lumMod val="40000"/>
              <a:lumOff val="60000"/>
            </a:schemeClr>
          </a:solidFill>
          <a:ln w="9525">
            <a:noFill/>
            <a:miter lim="800000"/>
            <a:headEnd/>
            <a:tailEnd/>
          </a:ln>
        </p:spPr>
        <p:txBody>
          <a:bodyPr lIns="92075" tIns="46038" rIns="92075" bIns="46038"/>
          <a:lstStyle/>
          <a:p>
            <a:pPr marL="182563" indent="-182563" eaLnBrk="0" hangingPunct="0">
              <a:buFont typeface="Arial" pitchFamily="34" charset="0"/>
              <a:buChar char="•"/>
              <a:defRPr/>
            </a:pPr>
            <a:r>
              <a:rPr lang="en-US" sz="1600" b="1" dirty="0">
                <a:latin typeface="Arial" pitchFamily="34" charset="0"/>
                <a:ea typeface="MS PGothic" pitchFamily="34" charset="-128"/>
                <a:cs typeface="+mn-cs"/>
              </a:rPr>
              <a:t>Optimized</a:t>
            </a:r>
            <a:r>
              <a:rPr lang="en-US" sz="1600" dirty="0">
                <a:latin typeface="Arial" pitchFamily="34" charset="0"/>
                <a:ea typeface="MS PGothic" pitchFamily="34" charset="-128"/>
                <a:cs typeface="+mn-cs"/>
              </a:rPr>
              <a:t> storage, </a:t>
            </a:r>
            <a:r>
              <a:rPr lang="en-US" sz="1600" b="1" dirty="0">
                <a:latin typeface="Arial" pitchFamily="34" charset="0"/>
                <a:ea typeface="MS PGothic" pitchFamily="34" charset="-128"/>
                <a:cs typeface="+mn-cs"/>
              </a:rPr>
              <a:t>maintenance</a:t>
            </a:r>
            <a:r>
              <a:rPr lang="en-US" sz="1600" dirty="0">
                <a:latin typeface="Arial" pitchFamily="34" charset="0"/>
                <a:ea typeface="MS PGothic" pitchFamily="34" charset="-128"/>
                <a:cs typeface="+mn-cs"/>
              </a:rPr>
              <a:t> and licensing costs by </a:t>
            </a:r>
            <a:r>
              <a:rPr lang="en-US" sz="1600" b="1" dirty="0">
                <a:latin typeface="Arial" pitchFamily="34" charset="0"/>
                <a:ea typeface="MS PGothic" pitchFamily="34" charset="-128"/>
                <a:cs typeface="+mn-cs"/>
              </a:rPr>
              <a:t>migrating</a:t>
            </a:r>
            <a:r>
              <a:rPr lang="en-US" sz="1600" dirty="0">
                <a:latin typeface="Arial" pitchFamily="34" charset="0"/>
                <a:ea typeface="MS PGothic" pitchFamily="34" charset="-128"/>
                <a:cs typeface="+mn-cs"/>
              </a:rPr>
              <a:t> rarely used data to </a:t>
            </a:r>
            <a:r>
              <a:rPr lang="en-US" sz="1600" dirty="0" err="1">
                <a:latin typeface="Arial" pitchFamily="34" charset="0"/>
                <a:ea typeface="MS PGothic" pitchFamily="34" charset="-128"/>
                <a:cs typeface="+mn-cs"/>
              </a:rPr>
              <a:t>Hadoop</a:t>
            </a:r>
            <a:endParaRPr lang="en-US" sz="1600" dirty="0">
              <a:latin typeface="Arial" pitchFamily="34" charset="0"/>
              <a:ea typeface="MS PGothic" pitchFamily="34" charset="-128"/>
              <a:cs typeface="+mn-cs"/>
            </a:endParaRPr>
          </a:p>
          <a:p>
            <a:pPr marL="182563" indent="-182563" eaLnBrk="0" hangingPunct="0">
              <a:buFont typeface="Arial" pitchFamily="34" charset="0"/>
              <a:buChar char="•"/>
              <a:defRPr/>
            </a:pPr>
            <a:r>
              <a:rPr lang="en-US" sz="1600" b="1" dirty="0">
                <a:latin typeface="Arial" pitchFamily="34" charset="0"/>
                <a:ea typeface="MS PGothic" pitchFamily="34" charset="-128"/>
                <a:cs typeface="+mn-cs"/>
              </a:rPr>
              <a:t>Reduced</a:t>
            </a:r>
            <a:r>
              <a:rPr lang="en-US" sz="1600" dirty="0">
                <a:latin typeface="Arial" pitchFamily="34" charset="0"/>
                <a:ea typeface="MS PGothic" pitchFamily="34" charset="-128"/>
                <a:cs typeface="+mn-cs"/>
              </a:rPr>
              <a:t> storage costs through smart processing of streaming data</a:t>
            </a:r>
          </a:p>
          <a:p>
            <a:pPr marL="182563" indent="-182563" eaLnBrk="0" hangingPunct="0">
              <a:buFont typeface="Arial" pitchFamily="34" charset="0"/>
              <a:buChar char="•"/>
              <a:defRPr/>
            </a:pPr>
            <a:r>
              <a:rPr lang="en-US" sz="1600" b="1" dirty="0">
                <a:latin typeface="Arial" pitchFamily="34" charset="0"/>
                <a:ea typeface="MS PGothic" pitchFamily="34" charset="-128"/>
                <a:cs typeface="+mn-cs"/>
              </a:rPr>
              <a:t>Improved</a:t>
            </a:r>
            <a:r>
              <a:rPr lang="en-US" sz="1600" dirty="0">
                <a:latin typeface="Arial" pitchFamily="34" charset="0"/>
                <a:ea typeface="MS PGothic" pitchFamily="34" charset="-128"/>
                <a:cs typeface="+mn-cs"/>
              </a:rPr>
              <a:t> warehouse performance by determining what data to feed into it</a:t>
            </a:r>
          </a:p>
        </p:txBody>
      </p:sp>
      <p:grpSp>
        <p:nvGrpSpPr>
          <p:cNvPr id="35847" name="Group 1"/>
          <p:cNvGrpSpPr>
            <a:grpSpLocks/>
          </p:cNvGrpSpPr>
          <p:nvPr/>
        </p:nvGrpSpPr>
        <p:grpSpPr bwMode="auto">
          <a:xfrm>
            <a:off x="427567" y="1323976"/>
            <a:ext cx="3869267" cy="1317625"/>
            <a:chOff x="-470636" y="3364934"/>
            <a:chExt cx="2902349" cy="1316736"/>
          </a:xfrm>
        </p:grpSpPr>
        <p:pic>
          <p:nvPicPr>
            <p:cNvPr id="35" name="Picture 34"/>
            <p:cNvPicPr>
              <a:picLocks noChangeAspect="1"/>
            </p:cNvPicPr>
            <p:nvPr/>
          </p:nvPicPr>
          <p:blipFill rotWithShape="1">
            <a:blip r:embed="rId3" cstate="screen">
              <a:duotone>
                <a:schemeClr val="accent4">
                  <a:shade val="45000"/>
                  <a:satMod val="135000"/>
                </a:schemeClr>
                <a:prstClr val="white"/>
              </a:duotone>
              <a:extLst/>
            </a:blip>
            <a:srcRect/>
            <a:stretch/>
          </p:blipFill>
          <p:spPr>
            <a:xfrm>
              <a:off x="-470636" y="3364934"/>
              <a:ext cx="2462592" cy="1316736"/>
            </a:xfrm>
            <a:prstGeom prst="rect">
              <a:avLst/>
            </a:prstGeom>
            <a:ln w="31750">
              <a:solidFill>
                <a:schemeClr val="bg1"/>
              </a:solidFill>
            </a:ln>
            <a:effectLst>
              <a:outerShdw blurRad="63500" algn="ctr" rotWithShape="0">
                <a:srgbClr val="7F87D1">
                  <a:alpha val="40000"/>
                </a:srgbClr>
              </a:outerShdw>
            </a:effectLst>
          </p:spPr>
        </p:pic>
        <p:pic>
          <p:nvPicPr>
            <p:cNvPr id="35866"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95063" y="3453390"/>
              <a:ext cx="1136650" cy="1139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39" name="Picture 38"/>
          <p:cNvPicPr>
            <a:picLocks noChangeAspect="1"/>
          </p:cNvPicPr>
          <p:nvPr/>
        </p:nvPicPr>
        <p:blipFill>
          <a:blip r:embed="rId5" cstate="screen">
            <a:duotone>
              <a:schemeClr val="accent5">
                <a:shade val="45000"/>
                <a:satMod val="135000"/>
              </a:schemeClr>
              <a:prstClr val="white"/>
            </a:duotone>
            <a:extLst/>
          </a:blip>
          <a:stretch>
            <a:fillRect/>
          </a:stretch>
        </p:blipFill>
        <p:spPr bwMode="auto">
          <a:xfrm>
            <a:off x="7319434" y="3013508"/>
            <a:ext cx="2639573" cy="1628342"/>
          </a:xfrm>
          <a:prstGeom prst="rect">
            <a:avLst/>
          </a:prstGeom>
          <a:ln w="31750">
            <a:solidFill>
              <a:schemeClr val="bg1"/>
            </a:solidFill>
          </a:ln>
          <a:effectLst>
            <a:outerShdw blurRad="63500" algn="ctr" rotWithShape="0">
              <a:prstClr val="black">
                <a:alpha val="40000"/>
              </a:prstClr>
            </a:outerShdw>
          </a:effectLst>
        </p:spPr>
      </p:pic>
      <p:sp>
        <p:nvSpPr>
          <p:cNvPr id="35849" name="Oval 1"/>
          <p:cNvSpPr>
            <a:spLocks noChangeArrowheads="1"/>
          </p:cNvSpPr>
          <p:nvPr/>
        </p:nvSpPr>
        <p:spPr bwMode="auto">
          <a:xfrm>
            <a:off x="7907867" y="3338514"/>
            <a:ext cx="1384300" cy="1038225"/>
          </a:xfrm>
          <a:prstGeom prst="ellipse">
            <a:avLst/>
          </a:prstGeom>
          <a:noFill/>
          <a:ln w="50800">
            <a:solidFill>
              <a:srgbClr val="FF6600"/>
            </a:solidFill>
            <a:prstDash val="sysDot"/>
            <a:round/>
            <a:headEnd type="none" w="sm" len="sm"/>
            <a:tailEnd type="triangle" w="med" len="sm"/>
          </a:ln>
          <a:extLst>
            <a:ext uri="{909E8E84-426E-40dd-AFC4-6F175D3DCCD1}">
              <a14:hiddenFill xmlns:a14="http://schemas.microsoft.com/office/drawing/2010/main" xmlns="">
                <a:solidFill>
                  <a:srgbClr val="FFFFFF"/>
                </a:solidFill>
              </a14:hiddenFill>
            </a:ext>
          </a:extLst>
        </p:spPr>
        <p:txBody>
          <a:bodyPr/>
          <a:lstStyle/>
          <a:p>
            <a:endParaRPr lang="en-AU"/>
          </a:p>
        </p:txBody>
      </p:sp>
      <p:pic>
        <p:nvPicPr>
          <p:cNvPr id="22539" name="Picture 3"/>
          <p:cNvPicPr>
            <a:picLocks noChangeAspect="1"/>
          </p:cNvPicPr>
          <p:nvPr/>
        </p:nvPicPr>
        <p:blipFill>
          <a:blip r:embed="rId6" cstate="print">
            <a:duotone>
              <a:schemeClr val="accent6">
                <a:shade val="45000"/>
                <a:satMod val="135000"/>
              </a:schemeClr>
              <a:prstClr val="white"/>
            </a:duotone>
            <a:extLst/>
          </a:blip>
          <a:srcRect/>
          <a:stretch>
            <a:fillRect/>
          </a:stretch>
        </p:blipFill>
        <p:spPr bwMode="auto">
          <a:xfrm>
            <a:off x="7989363" y="3056307"/>
            <a:ext cx="1222371" cy="921434"/>
          </a:xfrm>
          <a:prstGeom prst="rect">
            <a:avLst/>
          </a:prstGeom>
          <a:noFill/>
          <a:ln>
            <a:noFill/>
          </a:ln>
          <a:extLst/>
        </p:spPr>
      </p:pic>
      <p:grpSp>
        <p:nvGrpSpPr>
          <p:cNvPr id="35851" name="Group 4"/>
          <p:cNvGrpSpPr>
            <a:grpSpLocks/>
          </p:cNvGrpSpPr>
          <p:nvPr/>
        </p:nvGrpSpPr>
        <p:grpSpPr bwMode="auto">
          <a:xfrm>
            <a:off x="1722967" y="3013076"/>
            <a:ext cx="2639484" cy="1628775"/>
            <a:chOff x="1291506" y="3105319"/>
            <a:chExt cx="1979969" cy="1629510"/>
          </a:xfrm>
        </p:grpSpPr>
        <p:pic>
          <p:nvPicPr>
            <p:cNvPr id="38" name="Picture 37"/>
            <p:cNvPicPr>
              <a:picLocks noChangeAspect="1"/>
            </p:cNvPicPr>
            <p:nvPr/>
          </p:nvPicPr>
          <p:blipFill>
            <a:blip r:embed="rId5" cstate="screen">
              <a:duotone>
                <a:schemeClr val="accent5">
                  <a:shade val="45000"/>
                  <a:satMod val="135000"/>
                </a:schemeClr>
                <a:prstClr val="white"/>
              </a:duotone>
              <a:extLst/>
            </a:blip>
            <a:stretch>
              <a:fillRect/>
            </a:stretch>
          </p:blipFill>
          <p:spPr>
            <a:xfrm>
              <a:off x="1291506" y="3105319"/>
              <a:ext cx="1979969" cy="1629510"/>
            </a:xfrm>
            <a:prstGeom prst="rect">
              <a:avLst/>
            </a:prstGeom>
            <a:ln w="31750">
              <a:solidFill>
                <a:schemeClr val="bg1"/>
              </a:solidFill>
            </a:ln>
            <a:effectLst>
              <a:outerShdw blurRad="63500" algn="ctr" rotWithShape="0">
                <a:prstClr val="black">
                  <a:alpha val="40000"/>
                </a:prstClr>
              </a:outerShdw>
            </a:effectLst>
          </p:spPr>
        </p:pic>
        <p:grpSp>
          <p:nvGrpSpPr>
            <p:cNvPr id="35857" name="Group 7"/>
            <p:cNvGrpSpPr>
              <a:grpSpLocks/>
            </p:cNvGrpSpPr>
            <p:nvPr/>
          </p:nvGrpSpPr>
          <p:grpSpPr bwMode="auto">
            <a:xfrm>
              <a:off x="1592548" y="3227111"/>
              <a:ext cx="1388044" cy="1416910"/>
              <a:chOff x="1740784" y="3378429"/>
              <a:chExt cx="1091572" cy="1114273"/>
            </a:xfrm>
          </p:grpSpPr>
          <p:sp>
            <p:nvSpPr>
              <p:cNvPr id="871427" name="AutoShape 3" descr="social-media"/>
              <p:cNvSpPr>
                <a:spLocks noChangeArrowheads="1"/>
              </p:cNvSpPr>
              <p:nvPr/>
            </p:nvSpPr>
            <p:spPr bwMode="auto">
              <a:xfrm>
                <a:off x="2369357" y="4004567"/>
                <a:ext cx="445768" cy="488356"/>
              </a:xfrm>
              <a:prstGeom prst="roundRect">
                <a:avLst>
                  <a:gd name="adj" fmla="val 11255"/>
                </a:avLst>
              </a:prstGeom>
              <a:blipFill dpi="0" rotWithShape="1">
                <a:blip r:embed="rId7"/>
                <a:srcRect/>
                <a:stretch>
                  <a:fillRect/>
                </a:stretch>
              </a:blipFill>
              <a:ln>
                <a:noFill/>
              </a:ln>
              <a:effectLst>
                <a:outerShdw blurRad="63500" sx="102000" sy="102000" algn="ctr" rotWithShape="0">
                  <a:srgbClr val="000000">
                    <a:alpha val="39998"/>
                  </a:srgbClr>
                </a:outerShdw>
              </a:effectLst>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buFont typeface="Times New Roman" pitchFamily="18" charset="0"/>
                  <a:buNone/>
                  <a:defRPr/>
                </a:pPr>
                <a:endParaRPr lang="en-US">
                  <a:latin typeface="Arial" pitchFamily="34" charset="0"/>
                  <a:ea typeface="MS PGothic" pitchFamily="34" charset="-128"/>
                  <a:cs typeface="+mn-cs"/>
                </a:endParaRPr>
              </a:p>
            </p:txBody>
          </p:sp>
          <p:grpSp>
            <p:nvGrpSpPr>
              <p:cNvPr id="35859" name="Group 23"/>
              <p:cNvGrpSpPr>
                <a:grpSpLocks/>
              </p:cNvGrpSpPr>
              <p:nvPr/>
            </p:nvGrpSpPr>
            <p:grpSpPr bwMode="auto">
              <a:xfrm>
                <a:off x="1740784" y="3386078"/>
                <a:ext cx="451435" cy="488771"/>
                <a:chOff x="1652" y="1373"/>
                <a:chExt cx="1135" cy="1231"/>
              </a:xfrm>
            </p:grpSpPr>
            <p:sp>
              <p:nvSpPr>
                <p:cNvPr id="871429" name="AutoShape 5"/>
                <p:cNvSpPr>
                  <a:spLocks noChangeArrowheads="1"/>
                </p:cNvSpPr>
                <p:nvPr/>
              </p:nvSpPr>
              <p:spPr bwMode="auto">
                <a:xfrm>
                  <a:off x="1653" y="1374"/>
                  <a:ext cx="1133" cy="1230"/>
                </a:xfrm>
                <a:prstGeom prst="roundRect">
                  <a:avLst>
                    <a:gd name="adj" fmla="val 11255"/>
                  </a:avLst>
                </a:prstGeom>
                <a:gradFill rotWithShape="1">
                  <a:gsLst>
                    <a:gs pos="0">
                      <a:srgbClr val="CCFFFF"/>
                    </a:gs>
                    <a:gs pos="100000">
                      <a:schemeClr val="bg1"/>
                    </a:gs>
                  </a:gsLst>
                  <a:lin ang="5400000" scaled="1"/>
                </a:gradFill>
                <a:ln>
                  <a:noFill/>
                </a:ln>
                <a:effectLst>
                  <a:outerShdw blurRad="63500" sx="102000" sy="102000" algn="ctr" rotWithShape="0">
                    <a:srgbClr val="000000">
                      <a:alpha val="39998"/>
                    </a:srgbClr>
                  </a:outerShdw>
                </a:effectLst>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buFont typeface="Times New Roman" pitchFamily="18" charset="0"/>
                    <a:buNone/>
                    <a:defRPr/>
                  </a:pPr>
                  <a:endParaRPr lang="en-US">
                    <a:latin typeface="Arial" pitchFamily="34" charset="0"/>
                    <a:ea typeface="MS PGothic" pitchFamily="34" charset="-128"/>
                    <a:cs typeface="+mn-cs"/>
                  </a:endParaRPr>
                </a:p>
              </p:txBody>
            </p:sp>
            <p:pic>
              <p:nvPicPr>
                <p:cNvPr id="35864" name="Picture 32" descr="rfid-tags-shadow"/>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6" y="1654"/>
                  <a:ext cx="891" cy="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71439" name="AutoShape 15" descr="transaction"/>
              <p:cNvSpPr>
                <a:spLocks noChangeArrowheads="1"/>
              </p:cNvSpPr>
              <p:nvPr/>
            </p:nvSpPr>
            <p:spPr bwMode="auto">
              <a:xfrm>
                <a:off x="1742534" y="3997073"/>
                <a:ext cx="448265" cy="488356"/>
              </a:xfrm>
              <a:prstGeom prst="roundRect">
                <a:avLst>
                  <a:gd name="adj" fmla="val 11255"/>
                </a:avLst>
              </a:prstGeom>
              <a:blipFill dpi="0" rotWithShape="1">
                <a:blip r:embed="rId9"/>
                <a:srcRect/>
                <a:stretch>
                  <a:fillRect/>
                </a:stretch>
              </a:blipFill>
              <a:ln>
                <a:noFill/>
              </a:ln>
              <a:effectLst>
                <a:outerShdw blurRad="63500" sx="102000" sy="102000" algn="ctr" rotWithShape="0">
                  <a:srgbClr val="000000">
                    <a:alpha val="39998"/>
                  </a:srgbClr>
                </a:outerShdw>
              </a:effectLst>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buFont typeface="Times New Roman" pitchFamily="18" charset="0"/>
                  <a:buNone/>
                  <a:defRPr/>
                </a:pPr>
                <a:endParaRPr lang="en-US">
                  <a:latin typeface="Arial" pitchFamily="34" charset="0"/>
                  <a:ea typeface="MS PGothic" pitchFamily="34" charset="-128"/>
                  <a:cs typeface="+mn-cs"/>
                </a:endParaRPr>
              </a:p>
            </p:txBody>
          </p:sp>
          <p:sp>
            <p:nvSpPr>
              <p:cNvPr id="208921" name="AutoShape 5"/>
              <p:cNvSpPr>
                <a:spLocks noChangeArrowheads="1"/>
              </p:cNvSpPr>
              <p:nvPr/>
            </p:nvSpPr>
            <p:spPr bwMode="auto">
              <a:xfrm>
                <a:off x="2369357" y="3378823"/>
                <a:ext cx="452012" cy="489604"/>
              </a:xfrm>
              <a:prstGeom prst="roundRect">
                <a:avLst>
                  <a:gd name="adj" fmla="val 11255"/>
                </a:avLst>
              </a:prstGeom>
              <a:gradFill rotWithShape="1">
                <a:gsLst>
                  <a:gs pos="0">
                    <a:srgbClr val="CCECFF"/>
                  </a:gs>
                  <a:gs pos="100000">
                    <a:schemeClr val="bg1"/>
                  </a:gs>
                </a:gsLst>
                <a:lin ang="5400000" scaled="1"/>
              </a:gradFill>
              <a:ln>
                <a:noFill/>
              </a:ln>
              <a:effectLst>
                <a:outerShdw blurRad="63500" sx="102000" sy="102000" algn="ctr" rotWithShape="0">
                  <a:srgbClr val="000000">
                    <a:alpha val="39998"/>
                  </a:srgbClr>
                </a:outerShdw>
              </a:effectLst>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buFont typeface="Times New Roman" pitchFamily="18" charset="0"/>
                  <a:buNone/>
                  <a:defRPr/>
                </a:pPr>
                <a:endParaRPr lang="en-US">
                  <a:latin typeface="Arial" pitchFamily="34" charset="0"/>
                  <a:ea typeface="MS PGothic" pitchFamily="34" charset="-128"/>
                  <a:cs typeface="+mn-cs"/>
                </a:endParaRPr>
              </a:p>
            </p:txBody>
          </p:sp>
          <p:pic>
            <p:nvPicPr>
              <p:cNvPr id="35862"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357696" y="3418137"/>
                <a:ext cx="474660" cy="474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
        <p:nvSpPr>
          <p:cNvPr id="44044" name="Rectangle 33"/>
          <p:cNvSpPr>
            <a:spLocks noChangeArrowheads="1"/>
          </p:cNvSpPr>
          <p:nvPr/>
        </p:nvSpPr>
        <p:spPr bwMode="auto">
          <a:xfrm>
            <a:off x="203200" y="5040314"/>
            <a:ext cx="5689600" cy="1817687"/>
          </a:xfrm>
          <a:prstGeom prst="rect">
            <a:avLst/>
          </a:prstGeom>
          <a:solidFill>
            <a:schemeClr val="accent1">
              <a:lumMod val="40000"/>
              <a:lumOff val="60000"/>
            </a:schemeClr>
          </a:solidFill>
          <a:ln w="9525">
            <a:noFill/>
            <a:miter lim="800000"/>
            <a:headEnd/>
            <a:tailEnd/>
          </a:ln>
        </p:spPr>
        <p:txBody>
          <a:bodyPr lIns="92075" tIns="46038" rIns="92075" bIns="46038"/>
          <a:lstStyle/>
          <a:p>
            <a:pPr marL="182563" indent="-182563">
              <a:buFont typeface="Arial" charset="0"/>
              <a:buChar char="•"/>
            </a:pPr>
            <a:r>
              <a:rPr lang="en-US" sz="1600" b="1"/>
              <a:t>Structured</a:t>
            </a:r>
            <a:r>
              <a:rPr lang="en-US" sz="1600"/>
              <a:t>, </a:t>
            </a:r>
            <a:r>
              <a:rPr lang="en-US" sz="1600" b="1"/>
              <a:t>unstructured</a:t>
            </a:r>
            <a:r>
              <a:rPr lang="en-US" sz="1600"/>
              <a:t>, and </a:t>
            </a:r>
            <a:r>
              <a:rPr lang="en-US" sz="1600" b="1"/>
              <a:t>streaming</a:t>
            </a:r>
            <a:r>
              <a:rPr lang="en-US" sz="1600"/>
              <a:t> data sources required for deep analysis</a:t>
            </a:r>
          </a:p>
          <a:p>
            <a:pPr marL="182563" indent="-182563">
              <a:buFont typeface="Arial" charset="0"/>
              <a:buChar char="•"/>
            </a:pPr>
            <a:r>
              <a:rPr lang="en-US" sz="1600" b="1"/>
              <a:t>Low latency </a:t>
            </a:r>
            <a:r>
              <a:rPr lang="en-US" sz="1600"/>
              <a:t>requirements </a:t>
            </a:r>
            <a:br>
              <a:rPr lang="en-US" sz="1600"/>
            </a:br>
            <a:r>
              <a:rPr lang="en-US" sz="1600"/>
              <a:t>(hours—not weeks or months)</a:t>
            </a:r>
          </a:p>
          <a:p>
            <a:pPr marL="182563" indent="-182563">
              <a:buFont typeface="Arial" charset="0"/>
              <a:buChar char="•"/>
            </a:pPr>
            <a:r>
              <a:rPr lang="en-US" sz="1600"/>
              <a:t>Required </a:t>
            </a:r>
            <a:r>
              <a:rPr lang="en-US" sz="1600" b="1"/>
              <a:t>query</a:t>
            </a:r>
            <a:r>
              <a:rPr lang="en-US" sz="1600"/>
              <a:t> access to data</a:t>
            </a:r>
          </a:p>
        </p:txBody>
      </p:sp>
      <p:pic>
        <p:nvPicPr>
          <p:cNvPr id="35853" name="Picture 12" descr="BigInsights-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24385" y="3879851"/>
            <a:ext cx="859367" cy="639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854" name="Picture 13" descr="Stream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69717" y="3879851"/>
            <a:ext cx="872067" cy="652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6" name="Straight Connector 35"/>
          <p:cNvCxnSpPr>
            <a:cxnSpLocks noChangeShapeType="1"/>
          </p:cNvCxnSpPr>
          <p:nvPr/>
        </p:nvCxnSpPr>
        <p:spPr bwMode="auto">
          <a:xfrm>
            <a:off x="4470400" y="3733800"/>
            <a:ext cx="3454400" cy="0"/>
          </a:xfrm>
          <a:prstGeom prst="line">
            <a:avLst/>
          </a:prstGeom>
          <a:noFill/>
          <a:ln w="38100">
            <a:solidFill>
              <a:srgbClr val="BE6842"/>
            </a:solidFill>
            <a:prstDash val="dash"/>
            <a:round/>
            <a:headEnd/>
            <a:tailEn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34962085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Variety of Data</a:t>
            </a:r>
            <a:endParaRPr lang="en-US" dirty="0"/>
          </a:p>
        </p:txBody>
      </p:sp>
      <p:sp>
        <p:nvSpPr>
          <p:cNvPr id="3" name="Content Placeholder 2"/>
          <p:cNvSpPr>
            <a:spLocks noGrp="1"/>
          </p:cNvSpPr>
          <p:nvPr>
            <p:ph idx="1"/>
          </p:nvPr>
        </p:nvSpPr>
        <p:spPr>
          <a:xfrm>
            <a:off x="165688" y="1707926"/>
            <a:ext cx="7047913" cy="4007074"/>
          </a:xfrm>
        </p:spPr>
        <p:txBody>
          <a:bodyPr>
            <a:normAutofit fontScale="70000" lnSpcReduction="20000"/>
          </a:bodyPr>
          <a:lstStyle/>
          <a:p>
            <a:r>
              <a:rPr lang="en-US" dirty="0"/>
              <a:t>Relational Data (Tables/Transaction/Legacy Data)</a:t>
            </a:r>
          </a:p>
          <a:p>
            <a:r>
              <a:rPr lang="en-US" dirty="0"/>
              <a:t>Text Data (Web)</a:t>
            </a:r>
          </a:p>
          <a:p>
            <a:r>
              <a:rPr lang="en-US" dirty="0"/>
              <a:t>Semi-structured Data (XML) </a:t>
            </a:r>
          </a:p>
          <a:p>
            <a:r>
              <a:rPr lang="en-US" dirty="0"/>
              <a:t>Graph Data</a:t>
            </a:r>
          </a:p>
          <a:p>
            <a:pPr lvl="1"/>
            <a:r>
              <a:rPr lang="en-US" dirty="0"/>
              <a:t>Social Network, Semantic Web (RDF), … </a:t>
            </a:r>
          </a:p>
          <a:p>
            <a:pPr marL="457200" lvl="1" indent="0">
              <a:buNone/>
            </a:pPr>
            <a:endParaRPr lang="en-US" dirty="0"/>
          </a:p>
          <a:p>
            <a:r>
              <a:rPr lang="en-US" dirty="0"/>
              <a:t>Streaming Data </a:t>
            </a:r>
          </a:p>
          <a:p>
            <a:pPr lvl="1"/>
            <a:r>
              <a:rPr lang="en-US" dirty="0"/>
              <a:t>You can only scan the data once</a:t>
            </a:r>
          </a:p>
          <a:p>
            <a:endParaRPr lang="en-US" dirty="0" smtClean="0"/>
          </a:p>
          <a:p>
            <a:r>
              <a:rPr lang="en-US" dirty="0" smtClean="0"/>
              <a:t>A single application can be generating/collecting many types of data  </a:t>
            </a:r>
          </a:p>
          <a:p>
            <a:endParaRPr lang="en-US" dirty="0"/>
          </a:p>
          <a:p>
            <a:r>
              <a:rPr lang="en-US" dirty="0" smtClean="0"/>
              <a:t>Big Public Data (online, weather, finance, </a:t>
            </a:r>
            <a:r>
              <a:rPr lang="en-US" dirty="0" err="1" smtClean="0"/>
              <a:t>etc</a:t>
            </a:r>
            <a:r>
              <a:rPr lang="en-US" dirty="0" smtClean="0"/>
              <a:t>)  </a:t>
            </a:r>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9710728" y="1860327"/>
            <a:ext cx="1503009" cy="1123499"/>
          </a:xfrm>
          <a:prstGeom prst="rect">
            <a:avLst/>
          </a:prstGeom>
        </p:spPr>
      </p:pic>
      <p:pic>
        <p:nvPicPr>
          <p:cNvPr id="5" name="Picture 4"/>
          <p:cNvPicPr>
            <a:picLocks noChangeAspect="1"/>
          </p:cNvPicPr>
          <p:nvPr/>
        </p:nvPicPr>
        <p:blipFill>
          <a:blip r:embed="rId3"/>
          <a:stretch>
            <a:fillRect/>
          </a:stretch>
        </p:blipFill>
        <p:spPr>
          <a:xfrm>
            <a:off x="7352713" y="1860326"/>
            <a:ext cx="2079339" cy="1169628"/>
          </a:xfrm>
          <a:prstGeom prst="rect">
            <a:avLst/>
          </a:prstGeom>
        </p:spPr>
      </p:pic>
      <p:pic>
        <p:nvPicPr>
          <p:cNvPr id="6" name="Picture 5"/>
          <p:cNvPicPr>
            <a:picLocks noChangeAspect="1"/>
          </p:cNvPicPr>
          <p:nvPr/>
        </p:nvPicPr>
        <p:blipFill>
          <a:blip r:embed="rId4"/>
          <a:stretch>
            <a:fillRect/>
          </a:stretch>
        </p:blipFill>
        <p:spPr>
          <a:xfrm>
            <a:off x="9943664" y="3311452"/>
            <a:ext cx="1567729" cy="900200"/>
          </a:xfrm>
          <a:prstGeom prst="rect">
            <a:avLst/>
          </a:prstGeom>
        </p:spPr>
      </p:pic>
      <p:pic>
        <p:nvPicPr>
          <p:cNvPr id="7" name="Picture 6"/>
          <p:cNvPicPr>
            <a:picLocks noChangeAspect="1"/>
          </p:cNvPicPr>
          <p:nvPr/>
        </p:nvPicPr>
        <p:blipFill>
          <a:blip r:embed="rId5"/>
          <a:stretch>
            <a:fillRect/>
          </a:stretch>
        </p:blipFill>
        <p:spPr>
          <a:xfrm>
            <a:off x="9122421" y="4400178"/>
            <a:ext cx="2388972" cy="1057446"/>
          </a:xfrm>
          <a:prstGeom prst="rect">
            <a:avLst/>
          </a:prstGeom>
        </p:spPr>
      </p:pic>
      <p:pic>
        <p:nvPicPr>
          <p:cNvPr id="8" name="Picture 7"/>
          <p:cNvPicPr>
            <a:picLocks noChangeAspect="1"/>
          </p:cNvPicPr>
          <p:nvPr/>
        </p:nvPicPr>
        <p:blipFill>
          <a:blip r:embed="rId6"/>
          <a:stretch>
            <a:fillRect/>
          </a:stretch>
        </p:blipFill>
        <p:spPr>
          <a:xfrm>
            <a:off x="7591380" y="3195706"/>
            <a:ext cx="2119347" cy="1204473"/>
          </a:xfrm>
          <a:prstGeom prst="rect">
            <a:avLst/>
          </a:prstGeom>
        </p:spPr>
      </p:pic>
      <p:pic>
        <p:nvPicPr>
          <p:cNvPr id="9" name="Picture 8"/>
          <p:cNvPicPr>
            <a:picLocks noChangeAspect="1"/>
          </p:cNvPicPr>
          <p:nvPr/>
        </p:nvPicPr>
        <p:blipFill>
          <a:blip r:embed="rId7"/>
          <a:stretch>
            <a:fillRect/>
          </a:stretch>
        </p:blipFill>
        <p:spPr>
          <a:xfrm>
            <a:off x="7085721" y="4616977"/>
            <a:ext cx="2036699" cy="1234326"/>
          </a:xfrm>
          <a:prstGeom prst="rect">
            <a:avLst/>
          </a:prstGeom>
        </p:spPr>
      </p:pic>
      <p:sp>
        <p:nvSpPr>
          <p:cNvPr id="10" name="Slide Number Placeholder 9"/>
          <p:cNvSpPr>
            <a:spLocks noGrp="1"/>
          </p:cNvSpPr>
          <p:nvPr>
            <p:ph type="sldNum" sz="quarter" idx="4294967295"/>
          </p:nvPr>
        </p:nvSpPr>
        <p:spPr>
          <a:xfrm>
            <a:off x="8737600" y="6356351"/>
            <a:ext cx="2844800" cy="365125"/>
          </a:xfrm>
          <a:prstGeom prst="rect">
            <a:avLst/>
          </a:prstGeom>
        </p:spPr>
        <p:txBody>
          <a:bodyPr/>
          <a:lstStyle/>
          <a:p>
            <a:fld id="{EBFB1032-EA64-7144-B003-9BCC9D94B503}" type="slidenum">
              <a:rPr lang="en-US" smtClean="0"/>
              <a:t>14</a:t>
            </a:fld>
            <a:endParaRPr lang="en-US" dirty="0"/>
          </a:p>
        </p:txBody>
      </p:sp>
      <p:sp>
        <p:nvSpPr>
          <p:cNvPr id="11" name="Rectangle 10"/>
          <p:cNvSpPr/>
          <p:nvPr/>
        </p:nvSpPr>
        <p:spPr>
          <a:xfrm>
            <a:off x="711200" y="5943601"/>
            <a:ext cx="5888336" cy="731263"/>
          </a:xfrm>
          <a:prstGeom prst="rect">
            <a:avLst/>
          </a:prstGeom>
          <a:solidFill>
            <a:srgbClr val="FDFFC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FF"/>
                </a:solidFill>
              </a:rPr>
              <a:t>To extract knowledge</a:t>
            </a:r>
            <a:r>
              <a:rPr lang="en-US" dirty="0" smtClean="0">
                <a:solidFill>
                  <a:srgbClr val="0000FF"/>
                </a:solidFill>
                <a:sym typeface="Wingdings"/>
              </a:rPr>
              <a:t> all these types of data need to linked together</a:t>
            </a:r>
            <a:endParaRPr lang="en-US" dirty="0">
              <a:solidFill>
                <a:srgbClr val="0000FF"/>
              </a:solidFill>
            </a:endParaRPr>
          </a:p>
        </p:txBody>
      </p:sp>
    </p:spTree>
    <p:extLst>
      <p:ext uri="{BB962C8B-B14F-4D97-AF65-F5344CB8AC3E}">
        <p14:creationId xmlns:p14="http://schemas.microsoft.com/office/powerpoint/2010/main" val="406508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Real-time/Fast Data</a:t>
            </a:r>
            <a:endParaRPr lang="en-US" dirty="0"/>
          </a:p>
        </p:txBody>
      </p:sp>
      <p:grpSp>
        <p:nvGrpSpPr>
          <p:cNvPr id="4" name="Group 3"/>
          <p:cNvGrpSpPr/>
          <p:nvPr/>
        </p:nvGrpSpPr>
        <p:grpSpPr>
          <a:xfrm>
            <a:off x="427548" y="1694798"/>
            <a:ext cx="2865086" cy="2202150"/>
            <a:chOff x="320661" y="1694798"/>
            <a:chExt cx="2148815" cy="2202150"/>
          </a:xfrm>
        </p:grpSpPr>
        <p:pic>
          <p:nvPicPr>
            <p:cNvPr id="9" name="Picture 8" descr="Screen shot 2013-01-13 at 5.24.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973" y="1694798"/>
              <a:ext cx="1092761" cy="1806907"/>
            </a:xfrm>
            <a:prstGeom prst="rect">
              <a:avLst/>
            </a:prstGeom>
          </p:spPr>
        </p:pic>
        <p:sp>
          <p:nvSpPr>
            <p:cNvPr id="18" name="TextBox 17"/>
            <p:cNvSpPr txBox="1"/>
            <p:nvPr/>
          </p:nvSpPr>
          <p:spPr>
            <a:xfrm>
              <a:off x="320661" y="3312172"/>
              <a:ext cx="2148815" cy="584776"/>
            </a:xfrm>
            <a:prstGeom prst="rect">
              <a:avLst/>
            </a:prstGeom>
            <a:noFill/>
          </p:spPr>
          <p:txBody>
            <a:bodyPr wrap="none" rtlCol="0">
              <a:spAutoFit/>
            </a:bodyPr>
            <a:lstStyle/>
            <a:p>
              <a:r>
                <a:rPr lang="en-US" sz="1600" b="1" dirty="0" smtClean="0">
                  <a:solidFill>
                    <a:srgbClr val="800000"/>
                  </a:solidFill>
                </a:rPr>
                <a:t>Social media and networks</a:t>
              </a:r>
            </a:p>
            <a:p>
              <a:r>
                <a:rPr lang="en-US" sz="1600" dirty="0" smtClean="0"/>
                <a:t>(all of us are generating data)</a:t>
              </a:r>
              <a:endParaRPr lang="en-US" sz="1600" dirty="0"/>
            </a:p>
          </p:txBody>
        </p:sp>
      </p:grpSp>
      <p:grpSp>
        <p:nvGrpSpPr>
          <p:cNvPr id="7" name="Group 6"/>
          <p:cNvGrpSpPr/>
          <p:nvPr/>
        </p:nvGrpSpPr>
        <p:grpSpPr>
          <a:xfrm>
            <a:off x="4063241" y="1677258"/>
            <a:ext cx="3451739" cy="2266489"/>
            <a:chOff x="3047431" y="1677257"/>
            <a:chExt cx="2588804" cy="2266489"/>
          </a:xfrm>
        </p:grpSpPr>
        <p:pic>
          <p:nvPicPr>
            <p:cNvPr id="5" name="Picture 4"/>
            <p:cNvPicPr>
              <a:picLocks noChangeAspect="1"/>
            </p:cNvPicPr>
            <p:nvPr/>
          </p:nvPicPr>
          <p:blipFill>
            <a:blip r:embed="rId3"/>
            <a:stretch>
              <a:fillRect/>
            </a:stretch>
          </p:blipFill>
          <p:spPr>
            <a:xfrm>
              <a:off x="4641644" y="1868931"/>
              <a:ext cx="994591" cy="671289"/>
            </a:xfrm>
            <a:prstGeom prst="rect">
              <a:avLst/>
            </a:prstGeom>
          </p:spPr>
        </p:pic>
        <p:pic>
          <p:nvPicPr>
            <p:cNvPr id="6" name="Picture 5"/>
            <p:cNvPicPr>
              <a:picLocks noChangeAspect="1"/>
            </p:cNvPicPr>
            <p:nvPr/>
          </p:nvPicPr>
          <p:blipFill>
            <a:blip r:embed="rId4"/>
            <a:stretch>
              <a:fillRect/>
            </a:stretch>
          </p:blipFill>
          <p:spPr>
            <a:xfrm>
              <a:off x="3841011" y="1868931"/>
              <a:ext cx="800633" cy="671289"/>
            </a:xfrm>
            <a:prstGeom prst="rect">
              <a:avLst/>
            </a:prstGeom>
          </p:spPr>
        </p:pic>
        <p:pic>
          <p:nvPicPr>
            <p:cNvPr id="10" name="Picture 9"/>
            <p:cNvPicPr>
              <a:picLocks noChangeAspect="1"/>
            </p:cNvPicPr>
            <p:nvPr/>
          </p:nvPicPr>
          <p:blipFill>
            <a:blip r:embed="rId5"/>
            <a:stretch>
              <a:fillRect/>
            </a:stretch>
          </p:blipFill>
          <p:spPr>
            <a:xfrm>
              <a:off x="4651715" y="2540220"/>
              <a:ext cx="984520" cy="747822"/>
            </a:xfrm>
            <a:prstGeom prst="rect">
              <a:avLst/>
            </a:prstGeom>
          </p:spPr>
        </p:pic>
        <p:pic>
          <p:nvPicPr>
            <p:cNvPr id="11" name="Picture 10"/>
            <p:cNvPicPr>
              <a:picLocks noChangeAspect="1"/>
            </p:cNvPicPr>
            <p:nvPr/>
          </p:nvPicPr>
          <p:blipFill>
            <a:blip r:embed="rId6"/>
            <a:stretch>
              <a:fillRect/>
            </a:stretch>
          </p:blipFill>
          <p:spPr>
            <a:xfrm>
              <a:off x="3047431" y="1677257"/>
              <a:ext cx="691475" cy="968065"/>
            </a:xfrm>
            <a:prstGeom prst="rect">
              <a:avLst/>
            </a:prstGeom>
          </p:spPr>
        </p:pic>
        <p:pic>
          <p:nvPicPr>
            <p:cNvPr id="12" name="Picture 11"/>
            <p:cNvPicPr>
              <a:picLocks noChangeAspect="1"/>
            </p:cNvPicPr>
            <p:nvPr/>
          </p:nvPicPr>
          <p:blipFill>
            <a:blip r:embed="rId7"/>
            <a:stretch>
              <a:fillRect/>
            </a:stretch>
          </p:blipFill>
          <p:spPr>
            <a:xfrm>
              <a:off x="3492577" y="2540220"/>
              <a:ext cx="1149067" cy="747822"/>
            </a:xfrm>
            <a:prstGeom prst="rect">
              <a:avLst/>
            </a:prstGeom>
          </p:spPr>
        </p:pic>
        <p:sp>
          <p:nvSpPr>
            <p:cNvPr id="19" name="TextBox 18"/>
            <p:cNvSpPr txBox="1"/>
            <p:nvPr/>
          </p:nvSpPr>
          <p:spPr>
            <a:xfrm>
              <a:off x="3289353" y="3358970"/>
              <a:ext cx="1968854" cy="584776"/>
            </a:xfrm>
            <a:prstGeom prst="rect">
              <a:avLst/>
            </a:prstGeom>
            <a:noFill/>
          </p:spPr>
          <p:txBody>
            <a:bodyPr wrap="none" rtlCol="0">
              <a:spAutoFit/>
            </a:bodyPr>
            <a:lstStyle/>
            <a:p>
              <a:r>
                <a:rPr lang="en-US" sz="1600" b="1" dirty="0" smtClean="0">
                  <a:solidFill>
                    <a:srgbClr val="800000"/>
                  </a:solidFill>
                </a:rPr>
                <a:t>Scientific instruments</a:t>
              </a:r>
            </a:p>
            <a:p>
              <a:r>
                <a:rPr lang="en-US" sz="1600" dirty="0" smtClean="0"/>
                <a:t>(collecting all sorts of data) </a:t>
              </a:r>
              <a:endParaRPr lang="en-US" sz="1600" dirty="0"/>
            </a:p>
          </p:txBody>
        </p:sp>
      </p:grpSp>
      <p:grpSp>
        <p:nvGrpSpPr>
          <p:cNvPr id="8" name="Group 7"/>
          <p:cNvGrpSpPr/>
          <p:nvPr/>
        </p:nvGrpSpPr>
        <p:grpSpPr>
          <a:xfrm>
            <a:off x="8153704" y="1765168"/>
            <a:ext cx="3058349" cy="1359828"/>
            <a:chOff x="6115278" y="1765168"/>
            <a:chExt cx="2293762" cy="1359828"/>
          </a:xfrm>
        </p:grpSpPr>
        <p:pic>
          <p:nvPicPr>
            <p:cNvPr id="16" name="Picture 15"/>
            <p:cNvPicPr>
              <a:picLocks noChangeAspect="1"/>
            </p:cNvPicPr>
            <p:nvPr/>
          </p:nvPicPr>
          <p:blipFill>
            <a:blip r:embed="rId8"/>
            <a:stretch>
              <a:fillRect/>
            </a:stretch>
          </p:blipFill>
          <p:spPr>
            <a:xfrm>
              <a:off x="7575339" y="1765168"/>
              <a:ext cx="797063" cy="797063"/>
            </a:xfrm>
            <a:prstGeom prst="rect">
              <a:avLst/>
            </a:prstGeom>
          </p:spPr>
        </p:pic>
        <p:pic>
          <p:nvPicPr>
            <p:cNvPr id="17" name="Picture 16"/>
            <p:cNvPicPr>
              <a:picLocks noChangeAspect="1"/>
            </p:cNvPicPr>
            <p:nvPr/>
          </p:nvPicPr>
          <p:blipFill>
            <a:blip r:embed="rId9"/>
            <a:stretch>
              <a:fillRect/>
            </a:stretch>
          </p:blipFill>
          <p:spPr>
            <a:xfrm>
              <a:off x="6697879" y="1766568"/>
              <a:ext cx="877460" cy="795663"/>
            </a:xfrm>
            <a:prstGeom prst="rect">
              <a:avLst/>
            </a:prstGeom>
          </p:spPr>
        </p:pic>
        <p:sp>
          <p:nvSpPr>
            <p:cNvPr id="20" name="TextBox 19"/>
            <p:cNvSpPr txBox="1"/>
            <p:nvPr/>
          </p:nvSpPr>
          <p:spPr>
            <a:xfrm>
              <a:off x="6115278" y="2540220"/>
              <a:ext cx="2293762" cy="584776"/>
            </a:xfrm>
            <a:prstGeom prst="rect">
              <a:avLst/>
            </a:prstGeom>
            <a:noFill/>
          </p:spPr>
          <p:txBody>
            <a:bodyPr wrap="none" rtlCol="0">
              <a:spAutoFit/>
            </a:bodyPr>
            <a:lstStyle/>
            <a:p>
              <a:r>
                <a:rPr lang="en-US" sz="1600" b="1" dirty="0" smtClean="0">
                  <a:solidFill>
                    <a:srgbClr val="800000"/>
                  </a:solidFill>
                </a:rPr>
                <a:t>Mobile devices </a:t>
              </a:r>
            </a:p>
            <a:p>
              <a:r>
                <a:rPr lang="en-US" sz="1600" dirty="0" smtClean="0"/>
                <a:t>(tracking all objects all the time)</a:t>
              </a:r>
              <a:endParaRPr lang="en-US" sz="1600" dirty="0"/>
            </a:p>
          </p:txBody>
        </p:sp>
      </p:grpSp>
      <p:grpSp>
        <p:nvGrpSpPr>
          <p:cNvPr id="15" name="Group 14"/>
          <p:cNvGrpSpPr/>
          <p:nvPr/>
        </p:nvGrpSpPr>
        <p:grpSpPr>
          <a:xfrm>
            <a:off x="7812928" y="3469327"/>
            <a:ext cx="4215341" cy="1228153"/>
            <a:chOff x="5859696" y="3469326"/>
            <a:chExt cx="3161506" cy="1228153"/>
          </a:xfrm>
        </p:grpSpPr>
        <p:pic>
          <p:nvPicPr>
            <p:cNvPr id="13" name="Picture 12"/>
            <p:cNvPicPr>
              <a:picLocks noChangeAspect="1"/>
            </p:cNvPicPr>
            <p:nvPr/>
          </p:nvPicPr>
          <p:blipFill>
            <a:blip r:embed="rId10"/>
            <a:stretch>
              <a:fillRect/>
            </a:stretch>
          </p:blipFill>
          <p:spPr>
            <a:xfrm>
              <a:off x="6369098" y="3501410"/>
              <a:ext cx="984502" cy="640989"/>
            </a:xfrm>
            <a:prstGeom prst="rect">
              <a:avLst/>
            </a:prstGeom>
          </p:spPr>
        </p:pic>
        <p:pic>
          <p:nvPicPr>
            <p:cNvPr id="14" name="Picture 13"/>
            <p:cNvPicPr>
              <a:picLocks noChangeAspect="1"/>
            </p:cNvPicPr>
            <p:nvPr/>
          </p:nvPicPr>
          <p:blipFill>
            <a:blip r:embed="rId11"/>
            <a:stretch>
              <a:fillRect/>
            </a:stretch>
          </p:blipFill>
          <p:spPr>
            <a:xfrm>
              <a:off x="7353600" y="3469326"/>
              <a:ext cx="1143056" cy="643377"/>
            </a:xfrm>
            <a:prstGeom prst="rect">
              <a:avLst/>
            </a:prstGeom>
          </p:spPr>
        </p:pic>
        <p:sp>
          <p:nvSpPr>
            <p:cNvPr id="21" name="TextBox 20"/>
            <p:cNvSpPr txBox="1"/>
            <p:nvPr/>
          </p:nvSpPr>
          <p:spPr>
            <a:xfrm>
              <a:off x="5859696" y="4112703"/>
              <a:ext cx="3161506" cy="584776"/>
            </a:xfrm>
            <a:prstGeom prst="rect">
              <a:avLst/>
            </a:prstGeom>
            <a:noFill/>
          </p:spPr>
          <p:txBody>
            <a:bodyPr wrap="square" rtlCol="0">
              <a:spAutoFit/>
            </a:bodyPr>
            <a:lstStyle/>
            <a:p>
              <a:r>
                <a:rPr lang="en-US" sz="1600" b="1" dirty="0" smtClean="0">
                  <a:solidFill>
                    <a:srgbClr val="800000"/>
                  </a:solidFill>
                </a:rPr>
                <a:t>Sensor technology and networks</a:t>
              </a:r>
            </a:p>
            <a:p>
              <a:r>
                <a:rPr lang="en-US" sz="1600" dirty="0" smtClean="0"/>
                <a:t>(measuring all kinds of data) </a:t>
              </a:r>
              <a:endParaRPr lang="en-US" sz="1600" dirty="0"/>
            </a:p>
          </p:txBody>
        </p:sp>
      </p:grpSp>
      <p:sp>
        <p:nvSpPr>
          <p:cNvPr id="22" name="Content Placeholder 2"/>
          <p:cNvSpPr>
            <a:spLocks noGrp="1"/>
          </p:cNvSpPr>
          <p:nvPr>
            <p:ph idx="1"/>
          </p:nvPr>
        </p:nvSpPr>
        <p:spPr>
          <a:xfrm>
            <a:off x="567109" y="4985478"/>
            <a:ext cx="10761767" cy="1329316"/>
          </a:xfrm>
        </p:spPr>
        <p:txBody>
          <a:bodyPr>
            <a:normAutofit fontScale="85000" lnSpcReduction="20000"/>
          </a:bodyPr>
          <a:lstStyle/>
          <a:p>
            <a:pPr>
              <a:lnSpc>
                <a:spcPct val="120000"/>
              </a:lnSpc>
            </a:pPr>
            <a:r>
              <a:rPr lang="en-US" dirty="0" smtClean="0"/>
              <a:t>The </a:t>
            </a:r>
            <a:r>
              <a:rPr lang="en-US" dirty="0"/>
              <a:t>progress and innovation </a:t>
            </a:r>
            <a:r>
              <a:rPr lang="en-US" dirty="0" smtClean="0"/>
              <a:t>is </a:t>
            </a:r>
            <a:r>
              <a:rPr lang="en-US" dirty="0"/>
              <a:t>no longer hindered by </a:t>
            </a:r>
            <a:r>
              <a:rPr lang="en-US" dirty="0" smtClean="0"/>
              <a:t>the </a:t>
            </a:r>
            <a:r>
              <a:rPr lang="en-US" dirty="0"/>
              <a:t>ability to collect </a:t>
            </a:r>
            <a:r>
              <a:rPr lang="en-US" dirty="0" smtClean="0"/>
              <a:t>data</a:t>
            </a:r>
          </a:p>
          <a:p>
            <a:pPr>
              <a:lnSpc>
                <a:spcPct val="120000"/>
              </a:lnSpc>
            </a:pPr>
            <a:r>
              <a:rPr lang="en-US" dirty="0" smtClean="0"/>
              <a:t>But, </a:t>
            </a:r>
            <a:r>
              <a:rPr lang="en-US" dirty="0"/>
              <a:t>by </a:t>
            </a:r>
            <a:r>
              <a:rPr lang="en-US" dirty="0" smtClean="0"/>
              <a:t>the </a:t>
            </a:r>
            <a:r>
              <a:rPr lang="en-US" dirty="0"/>
              <a:t>ability to manage, analyze</a:t>
            </a:r>
            <a:r>
              <a:rPr lang="en-US" dirty="0" smtClean="0"/>
              <a:t>, summarize</a:t>
            </a:r>
            <a:r>
              <a:rPr lang="en-US" dirty="0"/>
              <a:t>, visualize, and discover knowledge from the collected data in a timely manner and in a </a:t>
            </a:r>
            <a:r>
              <a:rPr lang="en-US" dirty="0" smtClean="0"/>
              <a:t>scalable fashion</a:t>
            </a:r>
            <a:endParaRPr lang="en-US" dirty="0"/>
          </a:p>
        </p:txBody>
      </p:sp>
      <p:sp>
        <p:nvSpPr>
          <p:cNvPr id="3" name="Slide Number Placeholder 2"/>
          <p:cNvSpPr>
            <a:spLocks noGrp="1"/>
          </p:cNvSpPr>
          <p:nvPr>
            <p:ph type="sldNum" sz="quarter" idx="4294967295"/>
          </p:nvPr>
        </p:nvSpPr>
        <p:spPr>
          <a:xfrm>
            <a:off x="8737600" y="6356351"/>
            <a:ext cx="2844800" cy="365125"/>
          </a:xfrm>
          <a:prstGeom prst="rect">
            <a:avLst/>
          </a:prstGeom>
        </p:spPr>
        <p:txBody>
          <a:bodyPr/>
          <a:lstStyle/>
          <a:p>
            <a:fld id="{EBFB1032-EA64-7144-B003-9BCC9D94B503}" type="slidenum">
              <a:rPr lang="en-US" smtClean="0"/>
              <a:t>15</a:t>
            </a:fld>
            <a:endParaRPr lang="en-US" dirty="0"/>
          </a:p>
        </p:txBody>
      </p:sp>
    </p:spTree>
    <p:extLst>
      <p:ext uri="{BB962C8B-B14F-4D97-AF65-F5344CB8AC3E}">
        <p14:creationId xmlns:p14="http://schemas.microsoft.com/office/powerpoint/2010/main" val="214007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heckerboard(across)">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dissolve">
                                      <p:cBhvr>
                                        <p:cTn id="27" dur="500"/>
                                        <p:tgtEl>
                                          <p:spTgt spid="22">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2">
                                            <p:txEl>
                                              <p:pRg st="1" end="1"/>
                                            </p:txEl>
                                          </p:spTgt>
                                        </p:tgtEl>
                                        <p:attrNameLst>
                                          <p:attrName>style.visibility</p:attrName>
                                        </p:attrNameLst>
                                      </p:cBhvr>
                                      <p:to>
                                        <p:strVal val="visible"/>
                                      </p:to>
                                    </p:set>
                                    <p:animEffect transition="in" filter="dissolve">
                                      <p:cBhvr>
                                        <p:cTn id="30"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Harnessing Big Data</a:t>
            </a:r>
            <a:endParaRPr lang="en-US" dirty="0"/>
          </a:p>
        </p:txBody>
      </p:sp>
      <p:pic>
        <p:nvPicPr>
          <p:cNvPr id="4" name="Picture 3"/>
          <p:cNvPicPr>
            <a:picLocks noChangeAspect="1"/>
          </p:cNvPicPr>
          <p:nvPr/>
        </p:nvPicPr>
        <p:blipFill>
          <a:blip r:embed="rId2"/>
          <a:stretch>
            <a:fillRect/>
          </a:stretch>
        </p:blipFill>
        <p:spPr>
          <a:xfrm>
            <a:off x="2695777" y="1711111"/>
            <a:ext cx="6182641" cy="2763951"/>
          </a:xfrm>
          <a:prstGeom prst="rect">
            <a:avLst/>
          </a:prstGeom>
          <a:ln>
            <a:solidFill>
              <a:schemeClr val="tx1"/>
            </a:solidFill>
          </a:ln>
        </p:spPr>
      </p:pic>
      <p:sp>
        <p:nvSpPr>
          <p:cNvPr id="5" name="Content Placeholder 2"/>
          <p:cNvSpPr>
            <a:spLocks noGrp="1"/>
          </p:cNvSpPr>
          <p:nvPr>
            <p:ph idx="1"/>
          </p:nvPr>
        </p:nvSpPr>
        <p:spPr>
          <a:xfrm>
            <a:off x="630411" y="4653114"/>
            <a:ext cx="11160003" cy="1637941"/>
          </a:xfrm>
        </p:spPr>
        <p:txBody>
          <a:bodyPr>
            <a:normAutofit/>
          </a:bodyPr>
          <a:lstStyle/>
          <a:p>
            <a:r>
              <a:rPr lang="en-US" sz="1800" b="1" dirty="0" smtClean="0">
                <a:solidFill>
                  <a:srgbClr val="0000FF"/>
                </a:solidFill>
              </a:rPr>
              <a:t>OLTP: </a:t>
            </a:r>
            <a:r>
              <a:rPr lang="en-US" sz="1800" dirty="0" smtClean="0"/>
              <a:t>Online Transaction Processing   (DBMSs)</a:t>
            </a:r>
          </a:p>
          <a:p>
            <a:r>
              <a:rPr lang="en-US" sz="1800" b="1" dirty="0" smtClean="0">
                <a:solidFill>
                  <a:srgbClr val="0000FF"/>
                </a:solidFill>
              </a:rPr>
              <a:t>OLAP: </a:t>
            </a:r>
            <a:r>
              <a:rPr lang="en-US" sz="1800" dirty="0" smtClean="0"/>
              <a:t>Online Analytical Processing   (Data Warehousing)</a:t>
            </a:r>
          </a:p>
          <a:p>
            <a:r>
              <a:rPr lang="en-US" sz="1800" b="1" dirty="0" smtClean="0">
                <a:solidFill>
                  <a:srgbClr val="0000FF"/>
                </a:solidFill>
              </a:rPr>
              <a:t>RTAP: </a:t>
            </a:r>
            <a:r>
              <a:rPr lang="en-US" sz="1800" dirty="0" smtClean="0"/>
              <a:t>Real-Time Analytics Processing  (Big Data Architecture &amp; technology)</a:t>
            </a:r>
            <a:endParaRPr lang="en-US" sz="1800" dirty="0"/>
          </a:p>
        </p:txBody>
      </p:sp>
      <p:sp>
        <p:nvSpPr>
          <p:cNvPr id="3" name="Slide Number Placeholder 2"/>
          <p:cNvSpPr>
            <a:spLocks noGrp="1"/>
          </p:cNvSpPr>
          <p:nvPr>
            <p:ph type="sldNum" sz="quarter" idx="4294967295"/>
          </p:nvPr>
        </p:nvSpPr>
        <p:spPr>
          <a:xfrm>
            <a:off x="8737600" y="6356351"/>
            <a:ext cx="2844800" cy="365125"/>
          </a:xfrm>
          <a:prstGeom prst="rect">
            <a:avLst/>
          </a:prstGeom>
        </p:spPr>
        <p:txBody>
          <a:bodyPr/>
          <a:lstStyle/>
          <a:p>
            <a:fld id="{EBFB1032-EA64-7144-B003-9BCC9D94B503}" type="slidenum">
              <a:rPr lang="en-US" smtClean="0"/>
              <a:t>16</a:t>
            </a:fld>
            <a:endParaRPr lang="en-US" dirty="0"/>
          </a:p>
        </p:txBody>
      </p:sp>
    </p:spTree>
    <p:extLst>
      <p:ext uri="{BB962C8B-B14F-4D97-AF65-F5344CB8AC3E}">
        <p14:creationId xmlns:p14="http://schemas.microsoft.com/office/powerpoint/2010/main" val="96113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Model Has Changed…</a:t>
            </a:r>
            <a:endParaRPr lang="en-US" dirty="0"/>
          </a:p>
        </p:txBody>
      </p:sp>
      <p:sp>
        <p:nvSpPr>
          <p:cNvPr id="3" name="Content Placeholder 2"/>
          <p:cNvSpPr>
            <a:spLocks noGrp="1"/>
          </p:cNvSpPr>
          <p:nvPr>
            <p:ph idx="1"/>
          </p:nvPr>
        </p:nvSpPr>
        <p:spPr>
          <a:xfrm>
            <a:off x="757020" y="1801237"/>
            <a:ext cx="10859307" cy="691503"/>
          </a:xfrm>
        </p:spPr>
        <p:txBody>
          <a:bodyPr>
            <a:normAutofit/>
          </a:bodyPr>
          <a:lstStyle/>
          <a:p>
            <a:r>
              <a:rPr lang="en-US" b="1" dirty="0">
                <a:solidFill>
                  <a:srgbClr val="800000"/>
                </a:solidFill>
              </a:rPr>
              <a:t>The Model of Generating/Consuming Data has </a:t>
            </a:r>
            <a:r>
              <a:rPr lang="en-US" b="1" dirty="0" smtClean="0">
                <a:solidFill>
                  <a:srgbClr val="800000"/>
                </a:solidFill>
              </a:rPr>
              <a:t>Changed</a:t>
            </a:r>
            <a:endParaRPr lang="en-US" b="1" dirty="0">
              <a:solidFill>
                <a:srgbClr val="800000"/>
              </a:solidFill>
            </a:endParaRPr>
          </a:p>
        </p:txBody>
      </p:sp>
      <p:pic>
        <p:nvPicPr>
          <p:cNvPr id="4" name="Picture 3" descr="Screen shot 2013-01-13 at 5.46.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736" y="3190161"/>
            <a:ext cx="1328224" cy="928795"/>
          </a:xfrm>
          <a:prstGeom prst="rect">
            <a:avLst/>
          </a:prstGeom>
        </p:spPr>
      </p:pic>
      <p:pic>
        <p:nvPicPr>
          <p:cNvPr id="5" name="Picture 4"/>
          <p:cNvPicPr>
            <a:picLocks noChangeAspect="1"/>
          </p:cNvPicPr>
          <p:nvPr/>
        </p:nvPicPr>
        <p:blipFill>
          <a:blip r:embed="rId3"/>
          <a:stretch>
            <a:fillRect/>
          </a:stretch>
        </p:blipFill>
        <p:spPr>
          <a:xfrm>
            <a:off x="2438614" y="3190161"/>
            <a:ext cx="1186445" cy="889149"/>
          </a:xfrm>
          <a:prstGeom prst="rect">
            <a:avLst/>
          </a:prstGeom>
        </p:spPr>
      </p:pic>
      <p:sp>
        <p:nvSpPr>
          <p:cNvPr id="6" name="TextBox 5"/>
          <p:cNvSpPr txBox="1"/>
          <p:nvPr/>
        </p:nvSpPr>
        <p:spPr>
          <a:xfrm>
            <a:off x="551281" y="2729902"/>
            <a:ext cx="8280482" cy="369332"/>
          </a:xfrm>
          <a:prstGeom prst="rect">
            <a:avLst/>
          </a:prstGeom>
          <a:noFill/>
        </p:spPr>
        <p:txBody>
          <a:bodyPr wrap="none" rtlCol="0">
            <a:spAutoFit/>
          </a:bodyPr>
          <a:lstStyle/>
          <a:p>
            <a:r>
              <a:rPr lang="en-US" b="1" dirty="0" smtClean="0">
                <a:solidFill>
                  <a:srgbClr val="0000FF"/>
                </a:solidFill>
              </a:rPr>
              <a:t>Old Model: </a:t>
            </a:r>
            <a:r>
              <a:rPr lang="en-US" dirty="0" smtClean="0"/>
              <a:t>Few companies are generating data, all others are consuming data </a:t>
            </a:r>
            <a:endParaRPr lang="en-US" dirty="0"/>
          </a:p>
        </p:txBody>
      </p:sp>
      <p:pic>
        <p:nvPicPr>
          <p:cNvPr id="10" name="Picture 9"/>
          <p:cNvPicPr>
            <a:picLocks noChangeAspect="1"/>
          </p:cNvPicPr>
          <p:nvPr/>
        </p:nvPicPr>
        <p:blipFill>
          <a:blip r:embed="rId4"/>
          <a:stretch>
            <a:fillRect/>
          </a:stretch>
        </p:blipFill>
        <p:spPr>
          <a:xfrm>
            <a:off x="6497109" y="3099234"/>
            <a:ext cx="1669137" cy="929560"/>
          </a:xfrm>
          <a:prstGeom prst="rect">
            <a:avLst/>
          </a:prstGeom>
        </p:spPr>
      </p:pic>
      <p:sp>
        <p:nvSpPr>
          <p:cNvPr id="11" name="Right Arrow 10"/>
          <p:cNvSpPr/>
          <p:nvPr/>
        </p:nvSpPr>
        <p:spPr>
          <a:xfrm>
            <a:off x="3845732" y="3383003"/>
            <a:ext cx="2358083"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51281" y="4565868"/>
            <a:ext cx="10289569" cy="1381096"/>
            <a:chOff x="413460" y="4565868"/>
            <a:chExt cx="7717177" cy="1381096"/>
          </a:xfrm>
        </p:grpSpPr>
        <p:pic>
          <p:nvPicPr>
            <p:cNvPr id="8" name="Picture 7" descr="Screen shot 2013-01-13 at 5.50.25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765" y="5032760"/>
              <a:ext cx="1317519" cy="914204"/>
            </a:xfrm>
            <a:prstGeom prst="rect">
              <a:avLst/>
            </a:prstGeom>
          </p:spPr>
        </p:pic>
        <p:sp>
          <p:nvSpPr>
            <p:cNvPr id="9" name="Rectangle 8"/>
            <p:cNvSpPr/>
            <p:nvPr/>
          </p:nvSpPr>
          <p:spPr>
            <a:xfrm>
              <a:off x="413460" y="4565868"/>
              <a:ext cx="7717177" cy="369332"/>
            </a:xfrm>
            <a:prstGeom prst="rect">
              <a:avLst/>
            </a:prstGeom>
          </p:spPr>
          <p:txBody>
            <a:bodyPr wrap="square">
              <a:spAutoFit/>
            </a:bodyPr>
            <a:lstStyle/>
            <a:p>
              <a:r>
                <a:rPr lang="en-US" b="1" dirty="0" smtClean="0">
                  <a:solidFill>
                    <a:srgbClr val="0000FF"/>
                  </a:solidFill>
                </a:rPr>
                <a:t>New Model: </a:t>
              </a:r>
              <a:r>
                <a:rPr lang="en-US" dirty="0" smtClean="0"/>
                <a:t>all of us are generating data, and all of us are consuming data </a:t>
              </a:r>
              <a:endParaRPr lang="en-US" dirty="0"/>
            </a:p>
          </p:txBody>
        </p:sp>
        <p:sp>
          <p:nvSpPr>
            <p:cNvPr id="12" name="Right Arrow 11"/>
            <p:cNvSpPr/>
            <p:nvPr/>
          </p:nvSpPr>
          <p:spPr>
            <a:xfrm>
              <a:off x="2277048" y="5185359"/>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4158754" y="4973409"/>
              <a:ext cx="1251853" cy="929560"/>
            </a:xfrm>
            <a:prstGeom prst="rect">
              <a:avLst/>
            </a:prstGeom>
          </p:spPr>
        </p:pic>
      </p:grpSp>
      <p:sp>
        <p:nvSpPr>
          <p:cNvPr id="7" name="Slide Number Placeholder 6"/>
          <p:cNvSpPr>
            <a:spLocks noGrp="1"/>
          </p:cNvSpPr>
          <p:nvPr>
            <p:ph type="sldNum" sz="quarter" idx="4294967295"/>
          </p:nvPr>
        </p:nvSpPr>
        <p:spPr>
          <a:xfrm>
            <a:off x="8737600" y="6356351"/>
            <a:ext cx="2844800" cy="365125"/>
          </a:xfrm>
          <a:prstGeom prst="rect">
            <a:avLst/>
          </a:prstGeom>
        </p:spPr>
        <p:txBody>
          <a:bodyPr/>
          <a:lstStyle/>
          <a:p>
            <a:fld id="{EBFB1032-EA64-7144-B003-9BCC9D94B503}" type="slidenum">
              <a:rPr lang="en-US" smtClean="0"/>
              <a:t>17</a:t>
            </a:fld>
            <a:endParaRPr lang="en-US" dirty="0"/>
          </a:p>
        </p:txBody>
      </p:sp>
    </p:spTree>
    <p:extLst>
      <p:ext uri="{BB962C8B-B14F-4D97-AF65-F5344CB8AC3E}">
        <p14:creationId xmlns:p14="http://schemas.microsoft.com/office/powerpoint/2010/main" val="233032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driving Big Data</a:t>
            </a:r>
            <a:endParaRPr lang="en-US" dirty="0"/>
          </a:p>
        </p:txBody>
      </p:sp>
      <p:pic>
        <p:nvPicPr>
          <p:cNvPr id="4" name="Picture 3"/>
          <p:cNvPicPr>
            <a:picLocks noChangeAspect="1"/>
          </p:cNvPicPr>
          <p:nvPr/>
        </p:nvPicPr>
        <p:blipFill>
          <a:blip r:embed="rId2"/>
          <a:stretch>
            <a:fillRect/>
          </a:stretch>
        </p:blipFill>
        <p:spPr>
          <a:xfrm>
            <a:off x="-54623" y="1945774"/>
            <a:ext cx="6893612" cy="3864239"/>
          </a:xfrm>
          <a:prstGeom prst="rect">
            <a:avLst/>
          </a:prstGeom>
        </p:spPr>
      </p:pic>
      <p:grpSp>
        <p:nvGrpSpPr>
          <p:cNvPr id="3" name="Group 2"/>
          <p:cNvGrpSpPr/>
          <p:nvPr/>
        </p:nvGrpSpPr>
        <p:grpSpPr>
          <a:xfrm>
            <a:off x="2942649" y="4191950"/>
            <a:ext cx="7808052" cy="1200329"/>
            <a:chOff x="2206987" y="4191949"/>
            <a:chExt cx="5856039" cy="1200329"/>
          </a:xfrm>
        </p:grpSpPr>
        <p:cxnSp>
          <p:nvCxnSpPr>
            <p:cNvPr id="6" name="Straight Arrow Connector 5"/>
            <p:cNvCxnSpPr/>
            <p:nvPr/>
          </p:nvCxnSpPr>
          <p:spPr>
            <a:xfrm flipH="1">
              <a:off x="2206987" y="4451385"/>
              <a:ext cx="31868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93851" y="4191949"/>
              <a:ext cx="2669175" cy="1200329"/>
            </a:xfrm>
            <a:prstGeom prst="rect">
              <a:avLst/>
            </a:prstGeom>
            <a:solidFill>
              <a:schemeClr val="accent4">
                <a:lumMod val="20000"/>
                <a:lumOff val="80000"/>
              </a:schemeClr>
            </a:solidFill>
            <a:ln>
              <a:solidFill>
                <a:schemeClr val="tx1"/>
              </a:solidFill>
            </a:ln>
          </p:spPr>
          <p:txBody>
            <a:bodyPr wrap="none" rtlCol="0">
              <a:spAutoFit/>
            </a:bodyPr>
            <a:lstStyle/>
            <a:p>
              <a:r>
                <a:rPr lang="en-US" dirty="0" smtClean="0"/>
                <a:t>- Ad-hoc querying and reporting</a:t>
              </a:r>
            </a:p>
            <a:p>
              <a:r>
                <a:rPr lang="en-US" dirty="0" smtClean="0"/>
                <a:t>- Data mining techniques</a:t>
              </a:r>
            </a:p>
            <a:p>
              <a:r>
                <a:rPr lang="en-US" dirty="0" smtClean="0"/>
                <a:t>- Structured data, typical sources</a:t>
              </a:r>
            </a:p>
            <a:p>
              <a:r>
                <a:rPr lang="en-US" dirty="0" smtClean="0"/>
                <a:t>- Small to mid-size datasets</a:t>
              </a:r>
              <a:endParaRPr lang="en-US" dirty="0"/>
            </a:p>
          </p:txBody>
        </p:sp>
      </p:grpSp>
      <p:grpSp>
        <p:nvGrpSpPr>
          <p:cNvPr id="5" name="Group 4"/>
          <p:cNvGrpSpPr/>
          <p:nvPr/>
        </p:nvGrpSpPr>
        <p:grpSpPr>
          <a:xfrm>
            <a:off x="2712873" y="1960356"/>
            <a:ext cx="7485871" cy="1477328"/>
            <a:chOff x="2034655" y="1960356"/>
            <a:chExt cx="5614403" cy="1477328"/>
          </a:xfrm>
        </p:grpSpPr>
        <p:sp>
          <p:nvSpPr>
            <p:cNvPr id="11" name="TextBox 10"/>
            <p:cNvSpPr txBox="1"/>
            <p:nvPr/>
          </p:nvSpPr>
          <p:spPr>
            <a:xfrm>
              <a:off x="4508441" y="1960356"/>
              <a:ext cx="3140617" cy="1477328"/>
            </a:xfrm>
            <a:prstGeom prst="rect">
              <a:avLst/>
            </a:prstGeom>
            <a:solidFill>
              <a:schemeClr val="accent4">
                <a:lumMod val="20000"/>
                <a:lumOff val="80000"/>
              </a:schemeClr>
            </a:solidFill>
            <a:ln>
              <a:solidFill>
                <a:schemeClr val="tx1"/>
              </a:solidFill>
            </a:ln>
          </p:spPr>
          <p:txBody>
            <a:bodyPr wrap="none" rtlCol="0">
              <a:spAutoFit/>
            </a:bodyPr>
            <a:lstStyle/>
            <a:p>
              <a:r>
                <a:rPr lang="en-US" dirty="0" smtClean="0"/>
                <a:t>- Optimizations and predictive analytics</a:t>
              </a:r>
            </a:p>
            <a:p>
              <a:r>
                <a:rPr lang="en-US" dirty="0" smtClean="0"/>
                <a:t>- Complex statistical analysis</a:t>
              </a:r>
            </a:p>
            <a:p>
              <a:r>
                <a:rPr lang="en-US" dirty="0" smtClean="0"/>
                <a:t>- All types of data, and many sources</a:t>
              </a:r>
            </a:p>
            <a:p>
              <a:r>
                <a:rPr lang="en-US" dirty="0" smtClean="0"/>
                <a:t>- Very large datasets</a:t>
              </a:r>
            </a:p>
            <a:p>
              <a:r>
                <a:rPr lang="en-US" dirty="0" smtClean="0"/>
                <a:t>- More of a real-time </a:t>
              </a:r>
              <a:endParaRPr lang="en-US" dirty="0"/>
            </a:p>
          </p:txBody>
        </p:sp>
        <p:cxnSp>
          <p:nvCxnSpPr>
            <p:cNvPr id="12" name="Straight Arrow Connector 11"/>
            <p:cNvCxnSpPr/>
            <p:nvPr/>
          </p:nvCxnSpPr>
          <p:spPr>
            <a:xfrm flipH="1">
              <a:off x="2034655" y="2553402"/>
              <a:ext cx="2473786" cy="477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5" name="Slide Number Placeholder 14"/>
          <p:cNvSpPr>
            <a:spLocks noGrp="1"/>
          </p:cNvSpPr>
          <p:nvPr>
            <p:ph type="sldNum" sz="quarter" idx="4294967295"/>
          </p:nvPr>
        </p:nvSpPr>
        <p:spPr>
          <a:xfrm>
            <a:off x="8737600" y="6356351"/>
            <a:ext cx="2844800" cy="365125"/>
          </a:xfrm>
          <a:prstGeom prst="rect">
            <a:avLst/>
          </a:prstGeom>
        </p:spPr>
        <p:txBody>
          <a:bodyPr/>
          <a:lstStyle/>
          <a:p>
            <a:fld id="{EBFB1032-EA64-7144-B003-9BCC9D94B503}" type="slidenum">
              <a:rPr lang="en-US" smtClean="0"/>
              <a:t>18</a:t>
            </a:fld>
            <a:endParaRPr lang="en-US" dirty="0"/>
          </a:p>
        </p:txBody>
      </p:sp>
    </p:spTree>
    <p:extLst>
      <p:ext uri="{BB962C8B-B14F-4D97-AF65-F5344CB8AC3E}">
        <p14:creationId xmlns:p14="http://schemas.microsoft.com/office/powerpoint/2010/main" val="276872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705600" y="3115747"/>
            <a:ext cx="4368800" cy="216746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2400" b="1" dirty="0" smtClean="0"/>
          </a:p>
          <a:p>
            <a:pPr algn="ctr"/>
            <a:endParaRPr lang="en-US" sz="2400" b="1" dirty="0"/>
          </a:p>
          <a:p>
            <a:pPr algn="ctr"/>
            <a:r>
              <a:rPr lang="en-US" sz="2400" b="1" dirty="0" smtClean="0"/>
              <a:t>Big Data: </a:t>
            </a:r>
          </a:p>
          <a:p>
            <a:pPr algn="ctr"/>
            <a:r>
              <a:rPr lang="en-US" sz="2400" b="1" dirty="0" smtClean="0"/>
              <a:t>Batch Processing &amp; </a:t>
            </a:r>
          </a:p>
          <a:p>
            <a:pPr algn="ctr"/>
            <a:r>
              <a:rPr lang="en-US" sz="2400" b="1" dirty="0" smtClean="0"/>
              <a:t>Distributed Data Store</a:t>
            </a:r>
          </a:p>
          <a:p>
            <a:pPr algn="ctr"/>
            <a:r>
              <a:rPr lang="en-US" dirty="0" err="1" smtClean="0"/>
              <a:t>Hadoop</a:t>
            </a:r>
            <a:r>
              <a:rPr lang="en-US" dirty="0" smtClean="0"/>
              <a:t>/Spark; </a:t>
            </a:r>
            <a:r>
              <a:rPr lang="en-US" dirty="0" err="1" smtClean="0"/>
              <a:t>HBase</a:t>
            </a:r>
            <a:r>
              <a:rPr lang="en-US" dirty="0" smtClean="0"/>
              <a:t>/Cassandra</a:t>
            </a:r>
          </a:p>
          <a:p>
            <a:pPr algn="ctr"/>
            <a:endParaRPr lang="en-US" dirty="0"/>
          </a:p>
        </p:txBody>
      </p:sp>
      <p:sp>
        <p:nvSpPr>
          <p:cNvPr id="7" name="Rectangle 6"/>
          <p:cNvSpPr/>
          <p:nvPr/>
        </p:nvSpPr>
        <p:spPr>
          <a:xfrm>
            <a:off x="338656" y="2658547"/>
            <a:ext cx="3668889" cy="216746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dirty="0" smtClean="0"/>
              <a:t>BI Reporting</a:t>
            </a:r>
          </a:p>
          <a:p>
            <a:pPr algn="ctr"/>
            <a:r>
              <a:rPr lang="en-US" sz="2000" b="1" dirty="0" smtClean="0"/>
              <a:t>OLAP &amp; </a:t>
            </a:r>
          </a:p>
          <a:p>
            <a:pPr algn="ctr"/>
            <a:r>
              <a:rPr lang="en-US" sz="2000" b="1" dirty="0" err="1" smtClean="0"/>
              <a:t>Dataware</a:t>
            </a:r>
            <a:r>
              <a:rPr lang="en-US" sz="2000" b="1" dirty="0" smtClean="0"/>
              <a:t> house</a:t>
            </a:r>
          </a:p>
          <a:p>
            <a:pPr algn="ctr"/>
            <a:endParaRPr lang="en-US" sz="1100" dirty="0"/>
          </a:p>
          <a:p>
            <a:pPr algn="ctr"/>
            <a:r>
              <a:rPr lang="en-US" sz="1600" dirty="0" smtClean="0"/>
              <a:t>Business Objects, SAS, </a:t>
            </a:r>
            <a:r>
              <a:rPr lang="en-US" sz="1600" dirty="0" err="1" smtClean="0"/>
              <a:t>Informatica</a:t>
            </a:r>
            <a:r>
              <a:rPr lang="en-US" sz="1600" dirty="0" smtClean="0"/>
              <a:t>, </a:t>
            </a:r>
            <a:r>
              <a:rPr lang="en-US" sz="1600" dirty="0" err="1" smtClean="0"/>
              <a:t>Cognos</a:t>
            </a:r>
            <a:r>
              <a:rPr lang="en-US" sz="1600" dirty="0" smtClean="0"/>
              <a:t> other SQL Reporting Tools</a:t>
            </a:r>
            <a:endParaRPr lang="en-US" sz="1100" dirty="0"/>
          </a:p>
        </p:txBody>
      </p:sp>
      <p:sp>
        <p:nvSpPr>
          <p:cNvPr id="8" name="Rectangle 7"/>
          <p:cNvSpPr/>
          <p:nvPr/>
        </p:nvSpPr>
        <p:spPr>
          <a:xfrm>
            <a:off x="4278488" y="1308114"/>
            <a:ext cx="3747913" cy="216746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2400" b="1" dirty="0" smtClean="0"/>
          </a:p>
          <a:p>
            <a:pPr algn="ctr"/>
            <a:r>
              <a:rPr lang="en-US" sz="2400" b="1" dirty="0" smtClean="0"/>
              <a:t>Interactive Business Intelligence &amp;  </a:t>
            </a:r>
          </a:p>
          <a:p>
            <a:pPr algn="ctr"/>
            <a:r>
              <a:rPr lang="en-US" sz="2400" b="1" dirty="0" smtClean="0"/>
              <a:t>In-memory RDBMS</a:t>
            </a:r>
          </a:p>
          <a:p>
            <a:endParaRPr lang="en-US" sz="2400" dirty="0" smtClean="0"/>
          </a:p>
          <a:p>
            <a:r>
              <a:rPr lang="en-US" dirty="0" smtClean="0"/>
              <a:t> </a:t>
            </a:r>
            <a:r>
              <a:rPr lang="en-US" dirty="0" err="1" smtClean="0"/>
              <a:t>QliqView</a:t>
            </a:r>
            <a:r>
              <a:rPr lang="en-US" dirty="0" smtClean="0"/>
              <a:t>, Tableau, HANA</a:t>
            </a:r>
          </a:p>
          <a:p>
            <a:pPr algn="ctr"/>
            <a:endParaRPr lang="en-US" sz="2400" b="1" dirty="0" smtClean="0"/>
          </a:p>
          <a:p>
            <a:pPr algn="ctr"/>
            <a:endParaRPr lang="en-US" dirty="0"/>
          </a:p>
        </p:txBody>
      </p:sp>
      <p:sp>
        <p:nvSpPr>
          <p:cNvPr id="9" name="Rectangle 8"/>
          <p:cNvSpPr/>
          <p:nvPr/>
        </p:nvSpPr>
        <p:spPr>
          <a:xfrm>
            <a:off x="8421509" y="1600214"/>
            <a:ext cx="3668889" cy="216746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2400" b="1" dirty="0" smtClean="0"/>
          </a:p>
          <a:p>
            <a:pPr algn="ctr"/>
            <a:r>
              <a:rPr lang="en-US" sz="2400" b="1" dirty="0" smtClean="0"/>
              <a:t>Big Data:</a:t>
            </a:r>
          </a:p>
          <a:p>
            <a:pPr algn="ctr"/>
            <a:r>
              <a:rPr lang="en-US" sz="2400" b="1" dirty="0" smtClean="0"/>
              <a:t>Real Time &amp;</a:t>
            </a:r>
          </a:p>
          <a:p>
            <a:pPr algn="ctr"/>
            <a:r>
              <a:rPr lang="en-US" sz="2400" b="1" dirty="0" smtClean="0"/>
              <a:t>Single View</a:t>
            </a:r>
            <a:endParaRPr lang="en-US" sz="2400" b="1" dirty="0"/>
          </a:p>
          <a:p>
            <a:pPr algn="ctr"/>
            <a:endParaRPr lang="en-US" sz="2000" dirty="0" smtClean="0"/>
          </a:p>
          <a:p>
            <a:pPr algn="ctr"/>
            <a:r>
              <a:rPr lang="en-US" dirty="0" smtClean="0"/>
              <a:t>Graph Databases</a:t>
            </a:r>
          </a:p>
          <a:p>
            <a:pPr algn="ctr"/>
            <a:endParaRPr lang="en-US" dirty="0"/>
          </a:p>
        </p:txBody>
      </p:sp>
      <p:sp>
        <p:nvSpPr>
          <p:cNvPr id="10" name="Title 1"/>
          <p:cNvSpPr>
            <a:spLocks noGrp="1"/>
          </p:cNvSpPr>
          <p:nvPr>
            <p:ph type="title"/>
          </p:nvPr>
        </p:nvSpPr>
        <p:spPr>
          <a:xfrm>
            <a:off x="1840073" y="609618"/>
            <a:ext cx="9832639" cy="592666"/>
          </a:xfrm>
        </p:spPr>
        <p:txBody>
          <a:bodyPr>
            <a:noAutofit/>
          </a:bodyPr>
          <a:lstStyle/>
          <a:p>
            <a:r>
              <a:rPr lang="en-US" sz="2800" b="1" dirty="0" smtClean="0"/>
              <a:t>The Evolution </a:t>
            </a:r>
            <a:r>
              <a:rPr lang="en-US" sz="2800" dirty="0" smtClean="0"/>
              <a:t>of Business Intelligence</a:t>
            </a:r>
            <a:endParaRPr lang="en-US" sz="2800" b="1" dirty="0"/>
          </a:p>
        </p:txBody>
      </p:sp>
      <p:sp>
        <p:nvSpPr>
          <p:cNvPr id="11" name="TextBox 10"/>
          <p:cNvSpPr txBox="1"/>
          <p:nvPr/>
        </p:nvSpPr>
        <p:spPr>
          <a:xfrm>
            <a:off x="1566057" y="5350916"/>
            <a:ext cx="1114608" cy="461665"/>
          </a:xfrm>
          <a:prstGeom prst="rect">
            <a:avLst/>
          </a:prstGeom>
          <a:noFill/>
        </p:spPr>
        <p:txBody>
          <a:bodyPr wrap="none" rtlCol="0">
            <a:spAutoFit/>
          </a:bodyPr>
          <a:lstStyle/>
          <a:p>
            <a:r>
              <a:rPr lang="en-US" sz="2400" b="1" dirty="0" smtClean="0"/>
              <a:t>1990’s</a:t>
            </a:r>
            <a:endParaRPr lang="en-US" sz="2400" b="1" dirty="0"/>
          </a:p>
        </p:txBody>
      </p:sp>
      <p:sp>
        <p:nvSpPr>
          <p:cNvPr id="12" name="TextBox 11"/>
          <p:cNvSpPr txBox="1"/>
          <p:nvPr/>
        </p:nvSpPr>
        <p:spPr>
          <a:xfrm>
            <a:off x="5472013" y="5350919"/>
            <a:ext cx="1114608" cy="461665"/>
          </a:xfrm>
          <a:prstGeom prst="rect">
            <a:avLst/>
          </a:prstGeom>
          <a:noFill/>
        </p:spPr>
        <p:txBody>
          <a:bodyPr wrap="none" rtlCol="0">
            <a:spAutoFit/>
          </a:bodyPr>
          <a:lstStyle/>
          <a:p>
            <a:r>
              <a:rPr lang="en-US" sz="2400" b="1" dirty="0" smtClean="0"/>
              <a:t>2000’s</a:t>
            </a:r>
            <a:endParaRPr lang="en-US" sz="2400" b="1" dirty="0"/>
          </a:p>
        </p:txBody>
      </p:sp>
      <p:sp>
        <p:nvSpPr>
          <p:cNvPr id="13" name="TextBox 12"/>
          <p:cNvSpPr txBox="1"/>
          <p:nvPr/>
        </p:nvSpPr>
        <p:spPr>
          <a:xfrm>
            <a:off x="9418421" y="5350919"/>
            <a:ext cx="1114608" cy="461665"/>
          </a:xfrm>
          <a:prstGeom prst="rect">
            <a:avLst/>
          </a:prstGeom>
          <a:noFill/>
        </p:spPr>
        <p:txBody>
          <a:bodyPr wrap="none" rtlCol="0">
            <a:spAutoFit/>
          </a:bodyPr>
          <a:lstStyle/>
          <a:p>
            <a:r>
              <a:rPr lang="en-US" sz="2400" b="1" dirty="0" smtClean="0"/>
              <a:t>2010’s</a:t>
            </a:r>
            <a:endParaRPr lang="en-US" sz="2400" b="1" dirty="0"/>
          </a:p>
        </p:txBody>
      </p:sp>
      <p:cxnSp>
        <p:nvCxnSpPr>
          <p:cNvPr id="3" name="Straight Arrow Connector 2"/>
          <p:cNvCxnSpPr>
            <a:stCxn id="7" idx="0"/>
          </p:cNvCxnSpPr>
          <p:nvPr/>
        </p:nvCxnSpPr>
        <p:spPr>
          <a:xfrm flipV="1">
            <a:off x="2173100" y="1752600"/>
            <a:ext cx="2105387" cy="9059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335485" y="1916668"/>
            <a:ext cx="852141" cy="369332"/>
          </a:xfrm>
          <a:prstGeom prst="rect">
            <a:avLst/>
          </a:prstGeom>
          <a:noFill/>
        </p:spPr>
        <p:txBody>
          <a:bodyPr wrap="none" rtlCol="0">
            <a:spAutoFit/>
          </a:bodyPr>
          <a:lstStyle/>
          <a:p>
            <a:r>
              <a:rPr lang="en-US" dirty="0" smtClean="0"/>
              <a:t>Speed</a:t>
            </a:r>
            <a:endParaRPr lang="en-US" dirty="0"/>
          </a:p>
        </p:txBody>
      </p:sp>
      <p:cxnSp>
        <p:nvCxnSpPr>
          <p:cNvPr id="17" name="Straight Arrow Connector 16"/>
          <p:cNvCxnSpPr>
            <a:stCxn id="7" idx="3"/>
            <a:endCxn id="14" idx="1"/>
          </p:cNvCxnSpPr>
          <p:nvPr/>
        </p:nvCxnSpPr>
        <p:spPr>
          <a:xfrm>
            <a:off x="4007544" y="3742280"/>
            <a:ext cx="2698056"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573230" y="3927528"/>
            <a:ext cx="762085" cy="369332"/>
          </a:xfrm>
          <a:prstGeom prst="rect">
            <a:avLst/>
          </a:prstGeom>
          <a:noFill/>
        </p:spPr>
        <p:txBody>
          <a:bodyPr wrap="none" rtlCol="0">
            <a:spAutoFit/>
          </a:bodyPr>
          <a:lstStyle/>
          <a:p>
            <a:r>
              <a:rPr lang="en-US" dirty="0" smtClean="0"/>
              <a:t>Scale</a:t>
            </a:r>
            <a:endParaRPr lang="en-US" dirty="0"/>
          </a:p>
        </p:txBody>
      </p:sp>
      <p:cxnSp>
        <p:nvCxnSpPr>
          <p:cNvPr id="28" name="Straight Arrow Connector 27"/>
          <p:cNvCxnSpPr>
            <a:stCxn id="8" idx="3"/>
            <a:endCxn id="9" idx="1"/>
          </p:cNvCxnSpPr>
          <p:nvPr/>
        </p:nvCxnSpPr>
        <p:spPr>
          <a:xfrm>
            <a:off x="8026401" y="2391847"/>
            <a:ext cx="395108" cy="292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3"/>
          </p:cNvCxnSpPr>
          <p:nvPr/>
        </p:nvCxnSpPr>
        <p:spPr>
          <a:xfrm flipV="1">
            <a:off x="11074400" y="3767680"/>
            <a:ext cx="508000" cy="431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950226" y="2124115"/>
            <a:ext cx="762085" cy="369332"/>
          </a:xfrm>
          <a:prstGeom prst="rect">
            <a:avLst/>
          </a:prstGeom>
          <a:noFill/>
        </p:spPr>
        <p:txBody>
          <a:bodyPr wrap="none" rtlCol="0">
            <a:spAutoFit/>
          </a:bodyPr>
          <a:lstStyle/>
          <a:p>
            <a:r>
              <a:rPr lang="en-US" dirty="0" smtClean="0"/>
              <a:t>Scale</a:t>
            </a:r>
            <a:endParaRPr lang="en-US" dirty="0"/>
          </a:p>
        </p:txBody>
      </p:sp>
      <p:sp>
        <p:nvSpPr>
          <p:cNvPr id="32" name="TextBox 31"/>
          <p:cNvSpPr txBox="1"/>
          <p:nvPr/>
        </p:nvSpPr>
        <p:spPr>
          <a:xfrm>
            <a:off x="11090015" y="3913214"/>
            <a:ext cx="852141" cy="369332"/>
          </a:xfrm>
          <a:prstGeom prst="rect">
            <a:avLst/>
          </a:prstGeom>
          <a:noFill/>
        </p:spPr>
        <p:txBody>
          <a:bodyPr wrap="none" rtlCol="0">
            <a:spAutoFit/>
          </a:bodyPr>
          <a:lstStyle/>
          <a:p>
            <a:r>
              <a:rPr lang="en-US" dirty="0" smtClean="0"/>
              <a:t>Speed</a:t>
            </a:r>
            <a:endParaRPr lang="en-US" dirty="0"/>
          </a:p>
        </p:txBody>
      </p:sp>
    </p:spTree>
    <p:extLst>
      <p:ext uri="{BB962C8B-B14F-4D97-AF65-F5344CB8AC3E}">
        <p14:creationId xmlns:p14="http://schemas.microsoft.com/office/powerpoint/2010/main" val="38009437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35984" y="490538"/>
            <a:ext cx="12156016" cy="476250"/>
          </a:xfrm>
        </p:spPr>
        <p:txBody>
          <a:bodyPr anchor="ctr"/>
          <a:lstStyle/>
          <a:p>
            <a:r>
              <a:rPr lang="en-US" sz="2400" b="1">
                <a:latin typeface="Arial" charset="0"/>
                <a:ea typeface="ＭＳ Ｐゴシック" charset="0"/>
              </a:rPr>
              <a:t>Where Is This “Big Data” Coming From ?</a:t>
            </a:r>
          </a:p>
        </p:txBody>
      </p:sp>
      <p:sp>
        <p:nvSpPr>
          <p:cNvPr id="54282" name="Text Box 37"/>
          <p:cNvSpPr txBox="1">
            <a:spLocks noChangeArrowheads="1"/>
          </p:cNvSpPr>
          <p:nvPr/>
        </p:nvSpPr>
        <p:spPr bwMode="auto">
          <a:xfrm>
            <a:off x="1030817" y="1539876"/>
            <a:ext cx="3767667" cy="923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7" rIns="91435" bIns="45717">
            <a:spAutoFit/>
          </a:bodyPr>
          <a:lstStyle/>
          <a:p>
            <a:pPr algn="ctr">
              <a:spcBef>
                <a:spcPct val="50000"/>
              </a:spcBef>
            </a:pPr>
            <a:r>
              <a:rPr lang="en-US" b="1" i="1">
                <a:solidFill>
                  <a:srgbClr val="FF0000"/>
                </a:solidFill>
              </a:rPr>
              <a:t>12+ TBs</a:t>
            </a:r>
            <a:r>
              <a:rPr lang="en-US" sz="1300" b="1">
                <a:solidFill>
                  <a:srgbClr val="FF0000"/>
                </a:solidFill>
              </a:rPr>
              <a:t> </a:t>
            </a:r>
            <a:br>
              <a:rPr lang="en-US" sz="1300" b="1">
                <a:solidFill>
                  <a:srgbClr val="FF0000"/>
                </a:solidFill>
              </a:rPr>
            </a:br>
            <a:r>
              <a:rPr lang="en-US" b="1">
                <a:solidFill>
                  <a:srgbClr val="075314"/>
                </a:solidFill>
              </a:rPr>
              <a:t>of tweet data </a:t>
            </a:r>
            <a:br>
              <a:rPr lang="en-US" b="1">
                <a:solidFill>
                  <a:srgbClr val="075314"/>
                </a:solidFill>
              </a:rPr>
            </a:br>
            <a:r>
              <a:rPr lang="en-US" b="1">
                <a:solidFill>
                  <a:srgbClr val="075314"/>
                </a:solidFill>
              </a:rPr>
              <a:t>every day</a:t>
            </a:r>
          </a:p>
        </p:txBody>
      </p:sp>
      <p:sp>
        <p:nvSpPr>
          <p:cNvPr id="54283" name="Text Box 38"/>
          <p:cNvSpPr txBox="1">
            <a:spLocks noChangeArrowheads="1"/>
          </p:cNvSpPr>
          <p:nvPr/>
        </p:nvSpPr>
        <p:spPr bwMode="auto">
          <a:xfrm>
            <a:off x="2851151" y="4949826"/>
            <a:ext cx="1767416" cy="923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7" rIns="91435" bIns="45717">
            <a:spAutoFit/>
          </a:bodyPr>
          <a:lstStyle/>
          <a:p>
            <a:pPr algn="ctr">
              <a:spcBef>
                <a:spcPct val="50000"/>
              </a:spcBef>
            </a:pPr>
            <a:r>
              <a:rPr lang="en-US" b="1" i="1">
                <a:solidFill>
                  <a:srgbClr val="FF0000"/>
                </a:solidFill>
              </a:rPr>
              <a:t>25+ TBs </a:t>
            </a:r>
            <a:r>
              <a:rPr lang="en-US" b="1">
                <a:solidFill>
                  <a:srgbClr val="075314"/>
                </a:solidFill>
              </a:rPr>
              <a:t>of</a:t>
            </a:r>
            <a:br>
              <a:rPr lang="en-US" b="1">
                <a:solidFill>
                  <a:srgbClr val="075314"/>
                </a:solidFill>
              </a:rPr>
            </a:br>
            <a:r>
              <a:rPr lang="en-US" b="1">
                <a:solidFill>
                  <a:srgbClr val="075314"/>
                </a:solidFill>
              </a:rPr>
              <a:t>log data every day</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1185" y="2436813"/>
            <a:ext cx="3712633" cy="2544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p:cNvSpPr>
            <a:spLocks noChangeArrowheads="1"/>
          </p:cNvSpPr>
          <p:nvPr/>
        </p:nvSpPr>
        <p:spPr bwMode="auto">
          <a:xfrm rot="-5400000">
            <a:off x="-116945" y="3718094"/>
            <a:ext cx="1470025"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spcBef>
                <a:spcPct val="50000"/>
              </a:spcBef>
            </a:pPr>
            <a:r>
              <a:rPr lang="en-US" sz="1600" b="1" i="1">
                <a:solidFill>
                  <a:srgbClr val="FF0000"/>
                </a:solidFill>
              </a:rPr>
              <a:t>? TBs </a:t>
            </a:r>
            <a:r>
              <a:rPr lang="en-US" sz="2000" b="1">
                <a:solidFill>
                  <a:srgbClr val="075314"/>
                </a:solidFill>
              </a:rPr>
              <a:t>of</a:t>
            </a:r>
            <a:br>
              <a:rPr lang="en-US" sz="2000" b="1">
                <a:solidFill>
                  <a:srgbClr val="075314"/>
                </a:solidFill>
              </a:rPr>
            </a:br>
            <a:r>
              <a:rPr lang="en-US" sz="2000" b="1">
                <a:solidFill>
                  <a:srgbClr val="075314"/>
                </a:solidFill>
              </a:rPr>
              <a:t>data every day</a:t>
            </a:r>
          </a:p>
        </p:txBody>
      </p:sp>
      <p:grpSp>
        <p:nvGrpSpPr>
          <p:cNvPr id="2" name="Group 12"/>
          <p:cNvGrpSpPr>
            <a:grpSpLocks/>
          </p:cNvGrpSpPr>
          <p:nvPr/>
        </p:nvGrpSpPr>
        <p:grpSpPr bwMode="auto">
          <a:xfrm>
            <a:off x="501651" y="5038726"/>
            <a:ext cx="2184400" cy="1509713"/>
            <a:chOff x="264585" y="4317999"/>
            <a:chExt cx="1842062" cy="2180183"/>
          </a:xfrm>
        </p:grpSpPr>
        <p:pic>
          <p:nvPicPr>
            <p:cNvPr id="1128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4926" y="6117182"/>
              <a:ext cx="892629"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85"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4585" y="4317999"/>
              <a:ext cx="1842062" cy="1788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 name="Group 13"/>
          <p:cNvGrpSpPr>
            <a:grpSpLocks/>
          </p:cNvGrpSpPr>
          <p:nvPr/>
        </p:nvGrpSpPr>
        <p:grpSpPr bwMode="auto">
          <a:xfrm>
            <a:off x="4978400" y="874713"/>
            <a:ext cx="7213600" cy="6129634"/>
            <a:chOff x="3733800" y="742950"/>
            <a:chExt cx="5410202" cy="6130150"/>
          </a:xfrm>
        </p:grpSpPr>
        <p:grpSp>
          <p:nvGrpSpPr>
            <p:cNvPr id="11276" name="Group 11"/>
            <p:cNvGrpSpPr>
              <a:grpSpLocks/>
            </p:cNvGrpSpPr>
            <p:nvPr/>
          </p:nvGrpSpPr>
          <p:grpSpPr bwMode="auto">
            <a:xfrm>
              <a:off x="3744913" y="742950"/>
              <a:ext cx="5399089" cy="5553075"/>
              <a:chOff x="3744913" y="742950"/>
              <a:chExt cx="5399089" cy="5553075"/>
            </a:xfrm>
          </p:grpSpPr>
          <p:pic>
            <p:nvPicPr>
              <p:cNvPr id="11278" name="Picture 40" descr="mobile-interne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675222">
                <a:off x="7105650" y="858838"/>
                <a:ext cx="942975" cy="1265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79" name="Picture 1" descr="TrendsMont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4913" y="1103313"/>
                <a:ext cx="4648200" cy="5192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80" name="Rectangle 4"/>
              <p:cNvSpPr>
                <a:spLocks noChangeArrowheads="1"/>
              </p:cNvSpPr>
              <p:nvPr/>
            </p:nvSpPr>
            <p:spPr bwMode="auto">
              <a:xfrm>
                <a:off x="7805738" y="4570414"/>
                <a:ext cx="1338264" cy="14774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228600" tIns="228600" rIns="228600" bIns="228600">
                <a:spAutoFit/>
              </a:bodyPr>
              <a:lstStyle/>
              <a:p>
                <a:pPr algn="r"/>
                <a:r>
                  <a:rPr lang="en-US" b="1" i="1">
                    <a:solidFill>
                      <a:srgbClr val="FF0000"/>
                    </a:solidFill>
                  </a:rPr>
                  <a:t>2+ billion</a:t>
                </a:r>
                <a:r>
                  <a:rPr lang="en-US" b="1">
                    <a:solidFill>
                      <a:srgbClr val="FF0000"/>
                    </a:solidFill>
                  </a:rPr>
                  <a:t> </a:t>
                </a:r>
                <a:r>
                  <a:rPr lang="en-US" sz="1600" b="1">
                    <a:solidFill>
                      <a:srgbClr val="075314"/>
                    </a:solidFill>
                  </a:rPr>
                  <a:t>people on the Web by end 2011 </a:t>
                </a:r>
                <a:endParaRPr lang="en-US" b="1"/>
              </a:p>
            </p:txBody>
          </p:sp>
          <p:sp>
            <p:nvSpPr>
              <p:cNvPr id="11281" name="Rectangle 4"/>
              <p:cNvSpPr>
                <a:spLocks noChangeArrowheads="1"/>
              </p:cNvSpPr>
              <p:nvPr/>
            </p:nvSpPr>
            <p:spPr bwMode="auto">
              <a:xfrm>
                <a:off x="3766785" y="832090"/>
                <a:ext cx="2527653" cy="10157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228600" tIns="228600" rIns="228600" bIns="228600">
                <a:spAutoFit/>
              </a:bodyPr>
              <a:lstStyle/>
              <a:p>
                <a:pPr algn="ctr"/>
                <a:r>
                  <a:rPr lang="en-US" b="1" i="1">
                    <a:solidFill>
                      <a:srgbClr val="FF0000"/>
                    </a:solidFill>
                  </a:rPr>
                  <a:t>30 billion</a:t>
                </a:r>
                <a:r>
                  <a:rPr lang="en-US" b="1">
                    <a:solidFill>
                      <a:srgbClr val="FF0000"/>
                    </a:solidFill>
                  </a:rPr>
                  <a:t> </a:t>
                </a:r>
                <a:r>
                  <a:rPr lang="en-US" b="1">
                    <a:solidFill>
                      <a:srgbClr val="075314"/>
                    </a:solidFill>
                  </a:rPr>
                  <a:t>RFID tags today</a:t>
                </a:r>
                <a:br>
                  <a:rPr lang="en-US" b="1">
                    <a:solidFill>
                      <a:srgbClr val="075314"/>
                    </a:solidFill>
                  </a:rPr>
                </a:br>
                <a:r>
                  <a:rPr lang="en-US" b="1">
                    <a:solidFill>
                      <a:srgbClr val="075314"/>
                    </a:solidFill>
                  </a:rPr>
                  <a:t> (1.3B in 2005</a:t>
                </a:r>
                <a:r>
                  <a:rPr lang="en-US">
                    <a:solidFill>
                      <a:srgbClr val="075314"/>
                    </a:solidFill>
                  </a:rPr>
                  <a:t>)</a:t>
                </a:r>
                <a:endParaRPr lang="en-US"/>
              </a:p>
            </p:txBody>
          </p:sp>
          <p:sp>
            <p:nvSpPr>
              <p:cNvPr id="11282" name="Rectangle 4"/>
              <p:cNvSpPr>
                <a:spLocks noChangeArrowheads="1"/>
              </p:cNvSpPr>
              <p:nvPr/>
            </p:nvSpPr>
            <p:spPr bwMode="auto">
              <a:xfrm>
                <a:off x="7747000" y="742950"/>
                <a:ext cx="1323975" cy="14774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228600" tIns="228600" rIns="228600" bIns="228600">
                <a:spAutoFit/>
              </a:bodyPr>
              <a:lstStyle/>
              <a:p>
                <a:pPr algn="r"/>
                <a:r>
                  <a:rPr lang="en-US" b="1" i="1">
                    <a:solidFill>
                      <a:srgbClr val="FF0000"/>
                    </a:solidFill>
                  </a:rPr>
                  <a:t>4.6 billion</a:t>
                </a:r>
                <a:r>
                  <a:rPr lang="en-US" b="1">
                    <a:solidFill>
                      <a:srgbClr val="FF0000"/>
                    </a:solidFill>
                  </a:rPr>
                  <a:t> </a:t>
                </a:r>
                <a:r>
                  <a:rPr lang="en-US" sz="1600" b="1">
                    <a:solidFill>
                      <a:srgbClr val="075314"/>
                    </a:solidFill>
                  </a:rPr>
                  <a:t>camera phones world wide</a:t>
                </a:r>
                <a:endParaRPr lang="en-US" sz="2000" b="1"/>
              </a:p>
            </p:txBody>
          </p:sp>
          <p:sp>
            <p:nvSpPr>
              <p:cNvPr id="11283" name="Rectangle 5"/>
              <p:cNvSpPr>
                <a:spLocks noChangeArrowheads="1"/>
              </p:cNvSpPr>
              <p:nvPr/>
            </p:nvSpPr>
            <p:spPr bwMode="auto">
              <a:xfrm>
                <a:off x="7696200" y="2609851"/>
                <a:ext cx="1447802" cy="17852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228600" tIns="228600" rIns="228600" bIns="228600">
                <a:spAutoFit/>
              </a:bodyPr>
              <a:lstStyle/>
              <a:p>
                <a:pPr algn="r"/>
                <a:r>
                  <a:rPr lang="en-US" b="1" i="1">
                    <a:solidFill>
                      <a:srgbClr val="FF0000"/>
                    </a:solidFill>
                  </a:rPr>
                  <a:t>100s of millions of GPS enabled</a:t>
                </a:r>
                <a:r>
                  <a:rPr lang="en-US" b="1">
                    <a:solidFill>
                      <a:srgbClr val="FF0000"/>
                    </a:solidFill>
                  </a:rPr>
                  <a:t> </a:t>
                </a:r>
                <a:r>
                  <a:rPr lang="en-US" sz="1600" b="1">
                    <a:solidFill>
                      <a:srgbClr val="075314"/>
                    </a:solidFill>
                  </a:rPr>
                  <a:t>devices sold annually</a:t>
                </a:r>
                <a:endParaRPr lang="en-US" sz="1600" b="1"/>
              </a:p>
            </p:txBody>
          </p:sp>
        </p:grpSp>
        <p:sp>
          <p:nvSpPr>
            <p:cNvPr id="11277" name="Rectangle 4"/>
            <p:cNvSpPr>
              <a:spLocks noChangeArrowheads="1"/>
            </p:cNvSpPr>
            <p:nvPr/>
          </p:nvSpPr>
          <p:spPr bwMode="auto">
            <a:xfrm>
              <a:off x="3733800" y="5487988"/>
              <a:ext cx="2374900" cy="1385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228600" tIns="228600" rIns="228600" bIns="228600">
              <a:spAutoFit/>
            </a:bodyPr>
            <a:lstStyle/>
            <a:p>
              <a:pPr algn="ctr"/>
              <a:r>
                <a:rPr lang="en-US" b="1" i="1">
                  <a:solidFill>
                    <a:srgbClr val="FF0000"/>
                  </a:solidFill>
                </a:rPr>
                <a:t>76 million</a:t>
              </a:r>
              <a:r>
                <a:rPr lang="en-US" sz="2400" b="1">
                  <a:solidFill>
                    <a:srgbClr val="FF0000"/>
                  </a:solidFill>
                </a:rPr>
                <a:t> </a:t>
              </a:r>
              <a:r>
                <a:rPr lang="en-US" b="1">
                  <a:solidFill>
                    <a:srgbClr val="075314"/>
                  </a:solidFill>
                </a:rPr>
                <a:t>smart meters in 2009…</a:t>
              </a:r>
              <a:br>
                <a:rPr lang="en-US" b="1">
                  <a:solidFill>
                    <a:srgbClr val="075314"/>
                  </a:solidFill>
                </a:rPr>
              </a:br>
              <a:r>
                <a:rPr lang="en-US" b="1">
                  <a:solidFill>
                    <a:srgbClr val="075314"/>
                  </a:solidFill>
                </a:rPr>
                <a:t> 200M by 2014 </a:t>
              </a:r>
              <a:endParaRPr lang="en-US" sz="1400" b="1"/>
            </a:p>
          </p:txBody>
        </p:sp>
      </p:grpSp>
      <p:grpSp>
        <p:nvGrpSpPr>
          <p:cNvPr id="6" name="Group 23"/>
          <p:cNvGrpSpPr>
            <a:grpSpLocks/>
          </p:cNvGrpSpPr>
          <p:nvPr/>
        </p:nvGrpSpPr>
        <p:grpSpPr bwMode="auto">
          <a:xfrm>
            <a:off x="3706284" y="814388"/>
            <a:ext cx="14983883" cy="5651500"/>
            <a:chOff x="-3002507" y="870897"/>
            <a:chExt cx="11237724" cy="5651500"/>
          </a:xfrm>
        </p:grpSpPr>
        <p:sp>
          <p:nvSpPr>
            <p:cNvPr id="11" name="Trapezoid 10"/>
            <p:cNvSpPr/>
            <p:nvPr/>
          </p:nvSpPr>
          <p:spPr bwMode="auto">
            <a:xfrm rot="16200000">
              <a:off x="-2661247" y="529637"/>
              <a:ext cx="5651500" cy="6334019"/>
            </a:xfrm>
            <a:prstGeom prst="trapezoid">
              <a:avLst>
                <a:gd name="adj" fmla="val 28745"/>
              </a:avLst>
            </a:prstGeom>
            <a:solidFill>
              <a:schemeClr val="tx2">
                <a:alpha val="10000"/>
              </a:schemeClr>
            </a:solidFill>
            <a:ln w="9525" cap="flat" cmpd="sng" algn="ctr">
              <a:noFill/>
              <a:prstDash val="solid"/>
              <a:round/>
              <a:headEnd type="none" w="med" len="med"/>
              <a:tailEnd type="none" w="med" len="med"/>
            </a:ln>
            <a:effectLst/>
          </p:spPr>
          <p:txBody>
            <a:bodyPr lIns="92075" tIns="46038" rIns="92075" bIns="46038"/>
            <a:lstStyle/>
            <a:p>
              <a:pPr>
                <a:spcBef>
                  <a:spcPct val="50000"/>
                </a:spcBef>
                <a:buFont typeface="Times New Roman" pitchFamily="18" charset="0"/>
                <a:buNone/>
                <a:defRPr/>
              </a:pPr>
              <a:endParaRPr lang="en-US" dirty="0">
                <a:latin typeface="Arial" pitchFamily="34" charset="0"/>
                <a:cs typeface="+mn-cs"/>
              </a:endParaRPr>
            </a:p>
          </p:txBody>
        </p:sp>
        <p:pic>
          <p:nvPicPr>
            <p:cNvPr id="11275" name="Picture 4" descr="AvailabilityA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9823" y="4719957"/>
              <a:ext cx="1535394" cy="1608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19304013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blinds(horizontal)">
                                      <p:cBhvr>
                                        <p:cTn id="7" dur="500"/>
                                        <p:tgtEl>
                                          <p:spTgt spid="15364"/>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54282"/>
                                        </p:tgtEl>
                                        <p:attrNameLst>
                                          <p:attrName>style.visibility</p:attrName>
                                        </p:attrNameLst>
                                      </p:cBhvr>
                                      <p:to>
                                        <p:strVal val="visible"/>
                                      </p:to>
                                    </p:se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54283"/>
                                        </p:tgtEl>
                                        <p:attrNameLst>
                                          <p:attrName>style.visibility</p:attrName>
                                        </p:attrNameLst>
                                      </p:cBhvr>
                                      <p:to>
                                        <p:strVal val="visible"/>
                                      </p:to>
                                    </p:set>
                                  </p:childTnLst>
                                </p:cTn>
                              </p:par>
                            </p:childTnLst>
                          </p:cTn>
                        </p:par>
                        <p:par>
                          <p:cTn id="14" fill="hold" nodeType="afterGroup">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3000"/>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par>
                                <p:cTn id="26" presetID="3" presetClass="entr" presetSubtype="1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linds(horizontal)">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2" grpId="0"/>
      <p:bldP spid="54283"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46973" y="372751"/>
            <a:ext cx="107696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accent1">
                    <a:lumMod val="50000"/>
                  </a:schemeClr>
                </a:solidFill>
                <a:latin typeface="+mj-lt"/>
                <a:ea typeface="+mj-ea"/>
                <a:cs typeface="+mj-cs"/>
              </a:defRPr>
            </a:lvl1pPr>
          </a:lstStyle>
          <a:p>
            <a:r>
              <a:rPr lang="en-US" sz="2000" dirty="0" smtClean="0"/>
              <a:t>Types of Big Data</a:t>
            </a:r>
            <a:endParaRPr lang="en-US" sz="2000" dirty="0"/>
          </a:p>
        </p:txBody>
      </p:sp>
      <p:sp>
        <p:nvSpPr>
          <p:cNvPr id="5" name="Text Placeholder 4"/>
          <p:cNvSpPr txBox="1">
            <a:spLocks/>
          </p:cNvSpPr>
          <p:nvPr/>
        </p:nvSpPr>
        <p:spPr>
          <a:xfrm>
            <a:off x="711201" y="1143001"/>
            <a:ext cx="9037033" cy="416983"/>
          </a:xfrm>
          <a:prstGeom prst="rect">
            <a:avLst/>
          </a:prstGeom>
        </p:spPr>
        <p:txBody>
          <a:bodyPr numCol="1"/>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r>
              <a:rPr lang="en-US" sz="1600" dirty="0" smtClean="0"/>
              <a:t>Variety is the most unique aspect of Big Data. New technologies and new types of data have driven much of the evolution around Big Data.</a:t>
            </a:r>
            <a:endParaRPr lang="en-US" sz="1600" dirty="0"/>
          </a:p>
        </p:txBody>
      </p:sp>
      <p:grpSp>
        <p:nvGrpSpPr>
          <p:cNvPr id="6" name="Group 5"/>
          <p:cNvGrpSpPr/>
          <p:nvPr/>
        </p:nvGrpSpPr>
        <p:grpSpPr>
          <a:xfrm>
            <a:off x="711200" y="2032126"/>
            <a:ext cx="11124765" cy="4373404"/>
            <a:chOff x="519453" y="1720685"/>
            <a:chExt cx="8347760" cy="4400714"/>
          </a:xfrm>
        </p:grpSpPr>
        <p:grpSp>
          <p:nvGrpSpPr>
            <p:cNvPr id="7" name="Group 6"/>
            <p:cNvGrpSpPr/>
            <p:nvPr/>
          </p:nvGrpSpPr>
          <p:grpSpPr>
            <a:xfrm>
              <a:off x="5542633" y="1720685"/>
              <a:ext cx="3324580" cy="573045"/>
              <a:chOff x="6205998" y="2105666"/>
              <a:chExt cx="2953126" cy="573045"/>
            </a:xfrm>
          </p:grpSpPr>
          <p:sp>
            <p:nvSpPr>
              <p:cNvPr id="59" name="Freeform 58"/>
              <p:cNvSpPr/>
              <p:nvPr/>
            </p:nvSpPr>
            <p:spPr>
              <a:xfrm>
                <a:off x="6205998" y="2105666"/>
                <a:ext cx="2919912" cy="212252"/>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ln w="19050">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en-GB" altLang="en-GB" sz="1100">
                  <a:latin typeface="+mj-lt"/>
                </a:endParaRPr>
              </a:p>
            </p:txBody>
          </p:sp>
          <p:sp>
            <p:nvSpPr>
              <p:cNvPr id="60" name="Rectangle 10"/>
              <p:cNvSpPr>
                <a:spLocks noChangeArrowheads="1"/>
              </p:cNvSpPr>
              <p:nvPr/>
            </p:nvSpPr>
            <p:spPr>
              <a:xfrm>
                <a:off x="6570836" y="2167709"/>
                <a:ext cx="2588288" cy="51100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r" defTabSz="798513" eaLnBrk="0" hangingPunct="0">
                  <a:spcAft>
                    <a:spcPts val="200"/>
                  </a:spcAft>
                  <a:defRPr/>
                </a:pPr>
                <a:r>
                  <a:rPr lang="en-GB" altLang="en-GB" sz="1100" kern="0" dirty="0" smtClean="0">
                    <a:solidFill>
                      <a:schemeClr val="accent3"/>
                    </a:solidFill>
                    <a:latin typeface="+mj-lt"/>
                    <a:cs typeface="Arial" charset="0"/>
                  </a:rPr>
                  <a:t>Twitter, Linkedin, Facebook, Tumblr, Blog, SlideShare, YouTube, Google+, Instagram, Flickr, Pinterest, Vimeo, WordPress, IM, RSS, Review, Chatter, Jive, Yammer, etc.</a:t>
                </a:r>
              </a:p>
            </p:txBody>
          </p:sp>
        </p:grpSp>
        <p:grpSp>
          <p:nvGrpSpPr>
            <p:cNvPr id="8" name="Group 7"/>
            <p:cNvGrpSpPr/>
            <p:nvPr/>
          </p:nvGrpSpPr>
          <p:grpSpPr>
            <a:xfrm>
              <a:off x="519453" y="1775044"/>
              <a:ext cx="8347759" cy="4346355"/>
              <a:chOff x="519453" y="1775044"/>
              <a:chExt cx="8347759" cy="4346359"/>
            </a:xfrm>
          </p:grpSpPr>
          <p:grpSp>
            <p:nvGrpSpPr>
              <p:cNvPr id="9" name="Group 8"/>
              <p:cNvGrpSpPr/>
              <p:nvPr/>
            </p:nvGrpSpPr>
            <p:grpSpPr>
              <a:xfrm>
                <a:off x="2574547" y="1797114"/>
                <a:ext cx="4043191" cy="4121588"/>
                <a:chOff x="3233734" y="2349097"/>
                <a:chExt cx="4043191" cy="4121588"/>
              </a:xfrm>
            </p:grpSpPr>
            <p:grpSp>
              <p:nvGrpSpPr>
                <p:cNvPr id="33" name="Group 52"/>
                <p:cNvGrpSpPr>
                  <a:grpSpLocks noChangeAspect="1"/>
                </p:cNvGrpSpPr>
                <p:nvPr/>
              </p:nvGrpSpPr>
              <p:grpSpPr>
                <a:xfrm>
                  <a:off x="3667931" y="2826424"/>
                  <a:ext cx="3181330" cy="3199613"/>
                  <a:chOff x="4230" y="2242"/>
                  <a:chExt cx="1044" cy="1050"/>
                </a:xfrm>
              </p:grpSpPr>
              <p:sp>
                <p:nvSpPr>
                  <p:cNvPr id="51" name="Freeform 50"/>
                  <p:cNvSpPr>
                    <a:spLocks/>
                  </p:cNvSpPr>
                  <p:nvPr/>
                </p:nvSpPr>
                <p:spPr>
                  <a:xfrm>
                    <a:off x="4752" y="2242"/>
                    <a:ext cx="370" cy="525"/>
                  </a:xfrm>
                  <a:custGeom>
                    <a:avLst/>
                    <a:gdLst/>
                    <a:ahLst/>
                    <a:cxnLst>
                      <a:cxn ang="0">
                        <a:pos x="988" y="413"/>
                      </a:cxn>
                      <a:cxn ang="0">
                        <a:pos x="0" y="0"/>
                      </a:cxn>
                      <a:cxn ang="0">
                        <a:pos x="0" y="1400"/>
                      </a:cxn>
                      <a:cxn ang="0">
                        <a:pos x="988" y="413"/>
                      </a:cxn>
                    </a:cxnLst>
                    <a:rect l="0" t="0" r="r" b="b"/>
                    <a:pathLst>
                      <a:path w="988" h="1400">
                        <a:moveTo>
                          <a:pt x="988" y="413"/>
                        </a:moveTo>
                        <a:cubicBezTo>
                          <a:pt x="726" y="149"/>
                          <a:pt x="371" y="0"/>
                          <a:pt x="0" y="0"/>
                        </a:cubicBezTo>
                        <a:lnTo>
                          <a:pt x="0" y="1400"/>
                        </a:lnTo>
                        <a:lnTo>
                          <a:pt x="988" y="413"/>
                        </a:lnTo>
                        <a:close/>
                      </a:path>
                    </a:pathLst>
                  </a:custGeom>
                  <a:solidFill>
                    <a:schemeClr val="accent4">
                      <a:lumMod val="60000"/>
                      <a:lumOff val="40000"/>
                    </a:schemeClr>
                  </a:solidFill>
                  <a:ln w="28575">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GB" altLang="en-GB" sz="1100">
                      <a:latin typeface="+mj-lt"/>
                    </a:endParaRPr>
                  </a:p>
                </p:txBody>
              </p:sp>
              <p:sp>
                <p:nvSpPr>
                  <p:cNvPr id="52" name="Freeform 51"/>
                  <p:cNvSpPr>
                    <a:spLocks/>
                  </p:cNvSpPr>
                  <p:nvPr/>
                </p:nvSpPr>
                <p:spPr>
                  <a:xfrm>
                    <a:off x="4752" y="2397"/>
                    <a:ext cx="522" cy="370"/>
                  </a:xfrm>
                  <a:custGeom>
                    <a:avLst/>
                    <a:gdLst/>
                    <a:ahLst/>
                    <a:cxnLst>
                      <a:cxn ang="0">
                        <a:pos x="1392" y="987"/>
                      </a:cxn>
                      <a:cxn ang="0">
                        <a:pos x="988" y="0"/>
                      </a:cxn>
                      <a:cxn ang="0">
                        <a:pos x="0" y="987"/>
                      </a:cxn>
                      <a:cxn ang="0">
                        <a:pos x="1392" y="987"/>
                      </a:cxn>
                    </a:cxnLst>
                    <a:rect l="0" t="0" r="r" b="b"/>
                    <a:pathLst>
                      <a:path w="1392" h="987">
                        <a:moveTo>
                          <a:pt x="1392" y="987"/>
                        </a:moveTo>
                        <a:cubicBezTo>
                          <a:pt x="1392" y="618"/>
                          <a:pt x="1247" y="263"/>
                          <a:pt x="988" y="0"/>
                        </a:cubicBezTo>
                        <a:lnTo>
                          <a:pt x="0" y="987"/>
                        </a:lnTo>
                        <a:lnTo>
                          <a:pt x="1392" y="987"/>
                        </a:lnTo>
                        <a:close/>
                      </a:path>
                    </a:pathLst>
                  </a:custGeom>
                  <a:solidFill>
                    <a:schemeClr val="accent6"/>
                  </a:solidFill>
                  <a:ln w="28575">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GB" altLang="en-GB" sz="1100">
                      <a:latin typeface="+mj-lt"/>
                    </a:endParaRPr>
                  </a:p>
                </p:txBody>
              </p:sp>
              <p:sp>
                <p:nvSpPr>
                  <p:cNvPr id="53" name="Freeform 52"/>
                  <p:cNvSpPr>
                    <a:spLocks/>
                  </p:cNvSpPr>
                  <p:nvPr/>
                </p:nvSpPr>
                <p:spPr>
                  <a:xfrm>
                    <a:off x="4752" y="2767"/>
                    <a:ext cx="522" cy="370"/>
                  </a:xfrm>
                  <a:custGeom>
                    <a:avLst/>
                    <a:gdLst/>
                    <a:ahLst/>
                    <a:cxnLst>
                      <a:cxn ang="0">
                        <a:pos x="988" y="988"/>
                      </a:cxn>
                      <a:cxn ang="0">
                        <a:pos x="1392" y="0"/>
                      </a:cxn>
                      <a:cxn ang="0">
                        <a:pos x="0" y="0"/>
                      </a:cxn>
                      <a:cxn ang="0">
                        <a:pos x="988" y="988"/>
                      </a:cxn>
                    </a:cxnLst>
                    <a:rect l="0" t="0" r="r" b="b"/>
                    <a:pathLst>
                      <a:path w="1392" h="988">
                        <a:moveTo>
                          <a:pt x="988" y="988"/>
                        </a:moveTo>
                        <a:cubicBezTo>
                          <a:pt x="1247" y="725"/>
                          <a:pt x="1392" y="370"/>
                          <a:pt x="1392" y="0"/>
                        </a:cubicBezTo>
                        <a:lnTo>
                          <a:pt x="0" y="0"/>
                        </a:lnTo>
                        <a:lnTo>
                          <a:pt x="988" y="988"/>
                        </a:lnTo>
                        <a:close/>
                      </a:path>
                    </a:pathLst>
                  </a:custGeom>
                  <a:solidFill>
                    <a:schemeClr val="accent5"/>
                  </a:solidFill>
                  <a:ln w="28575">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GB" altLang="en-GB" sz="1100">
                      <a:latin typeface="+mj-lt"/>
                    </a:endParaRPr>
                  </a:p>
                </p:txBody>
              </p:sp>
              <p:sp>
                <p:nvSpPr>
                  <p:cNvPr id="54" name="Freeform 53"/>
                  <p:cNvSpPr>
                    <a:spLocks/>
                  </p:cNvSpPr>
                  <p:nvPr/>
                </p:nvSpPr>
                <p:spPr>
                  <a:xfrm>
                    <a:off x="4752" y="2767"/>
                    <a:ext cx="370" cy="525"/>
                  </a:xfrm>
                  <a:custGeom>
                    <a:avLst/>
                    <a:gdLst/>
                    <a:ahLst/>
                    <a:cxnLst>
                      <a:cxn ang="0">
                        <a:pos x="0" y="1400"/>
                      </a:cxn>
                      <a:cxn ang="0">
                        <a:pos x="988" y="988"/>
                      </a:cxn>
                      <a:cxn ang="0">
                        <a:pos x="0" y="0"/>
                      </a:cxn>
                      <a:cxn ang="0">
                        <a:pos x="0" y="1400"/>
                      </a:cxn>
                    </a:cxnLst>
                    <a:rect l="0" t="0" r="r" b="b"/>
                    <a:pathLst>
                      <a:path w="988" h="1400">
                        <a:moveTo>
                          <a:pt x="0" y="1400"/>
                        </a:moveTo>
                        <a:cubicBezTo>
                          <a:pt x="371" y="1400"/>
                          <a:pt x="726" y="1252"/>
                          <a:pt x="988" y="988"/>
                        </a:cubicBezTo>
                        <a:lnTo>
                          <a:pt x="0" y="0"/>
                        </a:lnTo>
                        <a:lnTo>
                          <a:pt x="0" y="1400"/>
                        </a:lnTo>
                        <a:close/>
                      </a:path>
                    </a:pathLst>
                  </a:custGeom>
                  <a:solidFill>
                    <a:schemeClr val="accent3"/>
                  </a:solidFill>
                  <a:ln w="28575">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GB" altLang="en-GB" sz="1100">
                      <a:latin typeface="+mj-lt"/>
                    </a:endParaRPr>
                  </a:p>
                </p:txBody>
              </p:sp>
              <p:sp>
                <p:nvSpPr>
                  <p:cNvPr id="55" name="Freeform 54"/>
                  <p:cNvSpPr>
                    <a:spLocks/>
                  </p:cNvSpPr>
                  <p:nvPr/>
                </p:nvSpPr>
                <p:spPr>
                  <a:xfrm>
                    <a:off x="4382" y="2767"/>
                    <a:ext cx="370" cy="525"/>
                  </a:xfrm>
                  <a:custGeom>
                    <a:avLst/>
                    <a:gdLst/>
                    <a:ahLst/>
                    <a:cxnLst>
                      <a:cxn ang="0">
                        <a:pos x="0" y="988"/>
                      </a:cxn>
                      <a:cxn ang="0">
                        <a:pos x="987" y="1400"/>
                      </a:cxn>
                      <a:cxn ang="0">
                        <a:pos x="987" y="0"/>
                      </a:cxn>
                      <a:cxn ang="0">
                        <a:pos x="0" y="988"/>
                      </a:cxn>
                    </a:cxnLst>
                    <a:rect l="0" t="0" r="r" b="b"/>
                    <a:pathLst>
                      <a:path w="987" h="1400">
                        <a:moveTo>
                          <a:pt x="0" y="988"/>
                        </a:moveTo>
                        <a:cubicBezTo>
                          <a:pt x="262" y="1252"/>
                          <a:pt x="617" y="1400"/>
                          <a:pt x="987" y="1400"/>
                        </a:cubicBezTo>
                        <a:lnTo>
                          <a:pt x="987" y="0"/>
                        </a:lnTo>
                        <a:lnTo>
                          <a:pt x="0" y="988"/>
                        </a:lnTo>
                        <a:close/>
                      </a:path>
                    </a:pathLst>
                  </a:custGeom>
                  <a:solidFill>
                    <a:schemeClr val="accent1"/>
                  </a:solidFill>
                  <a:ln w="28575">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GB" altLang="en-GB" sz="1100">
                      <a:latin typeface="+mj-lt"/>
                    </a:endParaRPr>
                  </a:p>
                </p:txBody>
              </p:sp>
              <p:sp>
                <p:nvSpPr>
                  <p:cNvPr id="56" name="Freeform 55"/>
                  <p:cNvSpPr>
                    <a:spLocks/>
                  </p:cNvSpPr>
                  <p:nvPr/>
                </p:nvSpPr>
                <p:spPr>
                  <a:xfrm>
                    <a:off x="4230" y="2767"/>
                    <a:ext cx="522" cy="370"/>
                  </a:xfrm>
                  <a:custGeom>
                    <a:avLst/>
                    <a:gdLst/>
                    <a:ahLst/>
                    <a:cxnLst>
                      <a:cxn ang="0">
                        <a:pos x="0" y="0"/>
                      </a:cxn>
                      <a:cxn ang="0">
                        <a:pos x="405" y="988"/>
                      </a:cxn>
                      <a:cxn ang="0">
                        <a:pos x="1392" y="0"/>
                      </a:cxn>
                      <a:cxn ang="0">
                        <a:pos x="0" y="0"/>
                      </a:cxn>
                    </a:cxnLst>
                    <a:rect l="0" t="0" r="r" b="b"/>
                    <a:pathLst>
                      <a:path w="1392" h="988">
                        <a:moveTo>
                          <a:pt x="0" y="0"/>
                        </a:moveTo>
                        <a:cubicBezTo>
                          <a:pt x="0" y="370"/>
                          <a:pt x="146" y="725"/>
                          <a:pt x="405" y="988"/>
                        </a:cubicBezTo>
                        <a:lnTo>
                          <a:pt x="1392" y="0"/>
                        </a:lnTo>
                        <a:lnTo>
                          <a:pt x="0" y="0"/>
                        </a:lnTo>
                        <a:close/>
                      </a:path>
                    </a:pathLst>
                  </a:custGeom>
                  <a:solidFill>
                    <a:srgbClr val="EB8C00"/>
                  </a:solidFill>
                  <a:ln w="28575">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GB" altLang="en-GB" sz="1100">
                      <a:latin typeface="+mj-lt"/>
                    </a:endParaRPr>
                  </a:p>
                </p:txBody>
              </p:sp>
              <p:sp>
                <p:nvSpPr>
                  <p:cNvPr id="57" name="Freeform 56"/>
                  <p:cNvSpPr>
                    <a:spLocks/>
                  </p:cNvSpPr>
                  <p:nvPr/>
                </p:nvSpPr>
                <p:spPr>
                  <a:xfrm>
                    <a:off x="4230" y="2397"/>
                    <a:ext cx="522" cy="370"/>
                  </a:xfrm>
                  <a:custGeom>
                    <a:avLst/>
                    <a:gdLst/>
                    <a:ahLst/>
                    <a:cxnLst>
                      <a:cxn ang="0">
                        <a:pos x="405" y="0"/>
                      </a:cxn>
                      <a:cxn ang="0">
                        <a:pos x="0" y="987"/>
                      </a:cxn>
                      <a:cxn ang="0">
                        <a:pos x="1392" y="987"/>
                      </a:cxn>
                      <a:cxn ang="0">
                        <a:pos x="405" y="0"/>
                      </a:cxn>
                    </a:cxnLst>
                    <a:rect l="0" t="0" r="r" b="b"/>
                    <a:pathLst>
                      <a:path w="1392" h="987">
                        <a:moveTo>
                          <a:pt x="405" y="0"/>
                        </a:moveTo>
                        <a:cubicBezTo>
                          <a:pt x="146" y="263"/>
                          <a:pt x="0" y="618"/>
                          <a:pt x="0" y="987"/>
                        </a:cubicBezTo>
                        <a:lnTo>
                          <a:pt x="1392" y="987"/>
                        </a:lnTo>
                        <a:lnTo>
                          <a:pt x="405" y="0"/>
                        </a:lnTo>
                        <a:close/>
                      </a:path>
                    </a:pathLst>
                  </a:custGeom>
                  <a:solidFill>
                    <a:schemeClr val="accent2"/>
                  </a:solidFill>
                  <a:ln w="28575">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GB" altLang="en-GB" sz="1100">
                      <a:latin typeface="+mj-lt"/>
                    </a:endParaRPr>
                  </a:p>
                </p:txBody>
              </p:sp>
              <p:sp>
                <p:nvSpPr>
                  <p:cNvPr id="58" name="Freeform 57"/>
                  <p:cNvSpPr>
                    <a:spLocks/>
                  </p:cNvSpPr>
                  <p:nvPr/>
                </p:nvSpPr>
                <p:spPr>
                  <a:xfrm>
                    <a:off x="4382" y="2242"/>
                    <a:ext cx="370" cy="525"/>
                  </a:xfrm>
                  <a:custGeom>
                    <a:avLst/>
                    <a:gdLst/>
                    <a:ahLst/>
                    <a:cxnLst>
                      <a:cxn ang="0">
                        <a:pos x="987" y="0"/>
                      </a:cxn>
                      <a:cxn ang="0">
                        <a:pos x="0" y="413"/>
                      </a:cxn>
                      <a:cxn ang="0">
                        <a:pos x="987" y="1400"/>
                      </a:cxn>
                      <a:cxn ang="0">
                        <a:pos x="987" y="0"/>
                      </a:cxn>
                    </a:cxnLst>
                    <a:rect l="0" t="0" r="r" b="b"/>
                    <a:pathLst>
                      <a:path w="987" h="1400">
                        <a:moveTo>
                          <a:pt x="987" y="0"/>
                        </a:moveTo>
                        <a:cubicBezTo>
                          <a:pt x="617" y="0"/>
                          <a:pt x="262" y="149"/>
                          <a:pt x="0" y="413"/>
                        </a:cubicBezTo>
                        <a:lnTo>
                          <a:pt x="987" y="1400"/>
                        </a:lnTo>
                        <a:lnTo>
                          <a:pt x="987" y="0"/>
                        </a:lnTo>
                        <a:close/>
                      </a:path>
                    </a:pathLst>
                  </a:custGeom>
                  <a:solidFill>
                    <a:schemeClr val="accent4"/>
                  </a:solidFill>
                  <a:ln w="28575">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GB" altLang="en-GB" sz="1100">
                      <a:latin typeface="+mj-lt"/>
                    </a:endParaRPr>
                  </a:p>
                </p:txBody>
              </p:sp>
            </p:grpSp>
            <p:sp>
              <p:nvSpPr>
                <p:cNvPr id="34" name="Oval 33"/>
                <p:cNvSpPr/>
                <p:nvPr/>
              </p:nvSpPr>
              <p:spPr bwMode="ltGray">
                <a:xfrm>
                  <a:off x="3233734" y="4495238"/>
                  <a:ext cx="1080000" cy="1080000"/>
                </a:xfrm>
                <a:prstGeom prst="ellipse">
                  <a:avLst/>
                </a:prstGeom>
                <a:solidFill>
                  <a:srgbClr val="EB8C00"/>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GB" altLang="en-GB" sz="1100" dirty="0" err="1" smtClean="0">
                    <a:solidFill>
                      <a:schemeClr val="bg1"/>
                    </a:solidFill>
                    <a:latin typeface="+mj-lt"/>
                  </a:endParaRPr>
                </a:p>
              </p:txBody>
            </p:sp>
            <p:sp>
              <p:nvSpPr>
                <p:cNvPr id="35" name="Oval 34"/>
                <p:cNvSpPr/>
                <p:nvPr/>
              </p:nvSpPr>
              <p:spPr bwMode="ltGray">
                <a:xfrm>
                  <a:off x="3233734" y="3278190"/>
                  <a:ext cx="1080000" cy="1080000"/>
                </a:xfrm>
                <a:prstGeom prst="ellipse">
                  <a:avLst/>
                </a:prstGeom>
                <a:solidFill>
                  <a:schemeClr val="accent2"/>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GB" altLang="en-GB" sz="1100" dirty="0" err="1" smtClean="0">
                    <a:solidFill>
                      <a:schemeClr val="accent2"/>
                    </a:solidFill>
                    <a:latin typeface="+mj-lt"/>
                  </a:endParaRPr>
                </a:p>
              </p:txBody>
            </p:sp>
            <p:sp>
              <p:nvSpPr>
                <p:cNvPr id="36" name="Oval 35"/>
                <p:cNvSpPr/>
                <p:nvPr/>
              </p:nvSpPr>
              <p:spPr bwMode="ltGray">
                <a:xfrm>
                  <a:off x="6196925" y="4495238"/>
                  <a:ext cx="1080000" cy="1080000"/>
                </a:xfrm>
                <a:prstGeom prst="ellipse">
                  <a:avLst/>
                </a:prstGeom>
                <a:solidFill>
                  <a:schemeClr val="accent5"/>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GB" altLang="en-GB" sz="1100" dirty="0" err="1" smtClean="0">
                    <a:solidFill>
                      <a:schemeClr val="bg1"/>
                    </a:solidFill>
                    <a:latin typeface="+mj-lt"/>
                  </a:endParaRPr>
                </a:p>
              </p:txBody>
            </p:sp>
            <p:sp>
              <p:nvSpPr>
                <p:cNvPr id="37" name="Oval 36"/>
                <p:cNvSpPr/>
                <p:nvPr/>
              </p:nvSpPr>
              <p:spPr bwMode="ltGray">
                <a:xfrm>
                  <a:off x="6196925" y="3278190"/>
                  <a:ext cx="1080000" cy="1080000"/>
                </a:xfrm>
                <a:prstGeom prst="ellipse">
                  <a:avLst/>
                </a:prstGeom>
                <a:solidFill>
                  <a:schemeClr val="accent6"/>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GB" altLang="en-GB" sz="1100" dirty="0" err="1" smtClean="0">
                    <a:solidFill>
                      <a:schemeClr val="bg1"/>
                    </a:solidFill>
                    <a:latin typeface="+mj-lt"/>
                  </a:endParaRPr>
                </a:p>
              </p:txBody>
            </p:sp>
            <p:sp>
              <p:nvSpPr>
                <p:cNvPr id="38" name="Oval 37"/>
                <p:cNvSpPr/>
                <p:nvPr/>
              </p:nvSpPr>
              <p:spPr bwMode="ltGray">
                <a:xfrm>
                  <a:off x="5336230" y="2349097"/>
                  <a:ext cx="1080000" cy="1080000"/>
                </a:xfrm>
                <a:prstGeom prst="ellipse">
                  <a:avLst/>
                </a:prstGeom>
                <a:solidFill>
                  <a:schemeClr val="accent4">
                    <a:lumMod val="60000"/>
                    <a:lumOff val="40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GB" altLang="en-GB" sz="1100" dirty="0" err="1" smtClean="0">
                    <a:solidFill>
                      <a:schemeClr val="bg1"/>
                    </a:solidFill>
                    <a:latin typeface="+mj-lt"/>
                  </a:endParaRPr>
                </a:p>
              </p:txBody>
            </p:sp>
            <p:sp>
              <p:nvSpPr>
                <p:cNvPr id="39" name="Oval 38"/>
                <p:cNvSpPr/>
                <p:nvPr/>
              </p:nvSpPr>
              <p:spPr bwMode="ltGray">
                <a:xfrm>
                  <a:off x="4073263" y="2375624"/>
                  <a:ext cx="1101048" cy="1053473"/>
                </a:xfrm>
                <a:prstGeom prst="ellipse">
                  <a:avLst/>
                </a:prstGeom>
                <a:solidFill>
                  <a:schemeClr val="accent4"/>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GB" altLang="en-GB" sz="1100" dirty="0" err="1" smtClean="0">
                    <a:solidFill>
                      <a:schemeClr val="bg1"/>
                    </a:solidFill>
                    <a:latin typeface="+mj-lt"/>
                  </a:endParaRPr>
                </a:p>
              </p:txBody>
            </p:sp>
            <p:sp>
              <p:nvSpPr>
                <p:cNvPr id="40" name="Oval 39"/>
                <p:cNvSpPr/>
                <p:nvPr/>
              </p:nvSpPr>
              <p:spPr bwMode="ltGray">
                <a:xfrm>
                  <a:off x="5336230" y="5390685"/>
                  <a:ext cx="1080000" cy="1080000"/>
                </a:xfrm>
                <a:prstGeom prst="ellipse">
                  <a:avLst/>
                </a:prstGeom>
                <a:solidFill>
                  <a:schemeClr val="accent3"/>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GB" altLang="en-GB" sz="1100" dirty="0" err="1" smtClean="0">
                    <a:solidFill>
                      <a:schemeClr val="bg1"/>
                    </a:solidFill>
                    <a:latin typeface="+mj-lt"/>
                  </a:endParaRPr>
                </a:p>
              </p:txBody>
            </p:sp>
            <p:sp>
              <p:nvSpPr>
                <p:cNvPr id="41" name="Oval 40"/>
                <p:cNvSpPr/>
                <p:nvPr/>
              </p:nvSpPr>
              <p:spPr bwMode="ltGray">
                <a:xfrm>
                  <a:off x="4094311" y="5390685"/>
                  <a:ext cx="1080000" cy="1080000"/>
                </a:xfrm>
                <a:prstGeom prst="ellipse">
                  <a:avLst/>
                </a:prstGeom>
                <a:solidFill>
                  <a:schemeClr val="accent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GB" altLang="en-GB" sz="1100" dirty="0" err="1" smtClean="0">
                    <a:solidFill>
                      <a:schemeClr val="bg1"/>
                    </a:solidFill>
                    <a:latin typeface="+mj-lt"/>
                  </a:endParaRPr>
                </a:p>
              </p:txBody>
            </p:sp>
            <p:sp>
              <p:nvSpPr>
                <p:cNvPr id="42" name="Oval 41"/>
                <p:cNvSpPr/>
                <p:nvPr/>
              </p:nvSpPr>
              <p:spPr bwMode="ltGray">
                <a:xfrm>
                  <a:off x="3323734" y="3368190"/>
                  <a:ext cx="900000" cy="900000"/>
                </a:xfrm>
                <a:prstGeom prst="ellipse">
                  <a:avLst/>
                </a:prstGeom>
                <a:solidFill>
                  <a:schemeClr val="bg2"/>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p>
                  <a:pPr algn="ctr"/>
                  <a:r>
                    <a:rPr lang="en-GB" altLang="en-GB" sz="1100" b="1" i="1" dirty="0" smtClean="0">
                      <a:solidFill>
                        <a:schemeClr val="accent2"/>
                      </a:solidFill>
                      <a:latin typeface="+mj-lt"/>
                    </a:rPr>
                    <a:t>Docs</a:t>
                  </a:r>
                </a:p>
              </p:txBody>
            </p:sp>
            <p:sp>
              <p:nvSpPr>
                <p:cNvPr id="43" name="Oval 42"/>
                <p:cNvSpPr/>
                <p:nvPr/>
              </p:nvSpPr>
              <p:spPr bwMode="ltGray">
                <a:xfrm>
                  <a:off x="6282039" y="3368190"/>
                  <a:ext cx="900000" cy="900000"/>
                </a:xfrm>
                <a:prstGeom prst="ellipse">
                  <a:avLst/>
                </a:prstGeom>
                <a:solidFill>
                  <a:schemeClr val="bg2"/>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p>
                  <a:pPr algn="ctr"/>
                  <a:r>
                    <a:rPr lang="en-GB" altLang="en-GB" sz="1100" b="1" i="1" dirty="0" smtClean="0">
                      <a:solidFill>
                        <a:schemeClr val="accent6"/>
                      </a:solidFill>
                      <a:latin typeface="+mj-lt"/>
                    </a:rPr>
                    <a:t>Sensor data</a:t>
                  </a:r>
                </a:p>
              </p:txBody>
            </p:sp>
            <p:sp>
              <p:nvSpPr>
                <p:cNvPr id="44" name="Oval 43"/>
                <p:cNvSpPr/>
                <p:nvPr/>
              </p:nvSpPr>
              <p:spPr bwMode="ltGray">
                <a:xfrm>
                  <a:off x="3323734" y="4582945"/>
                  <a:ext cx="900000" cy="900000"/>
                </a:xfrm>
                <a:prstGeom prst="ellipse">
                  <a:avLst/>
                </a:prstGeom>
                <a:solidFill>
                  <a:schemeClr val="bg2"/>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p>
                  <a:pPr algn="ctr"/>
                  <a:r>
                    <a:rPr lang="en-GB" altLang="en-GB" sz="1100" b="1" i="1" dirty="0" smtClean="0">
                      <a:solidFill>
                        <a:srgbClr val="FFB600"/>
                      </a:solidFill>
                      <a:latin typeface="+mj-lt"/>
                    </a:rPr>
                    <a:t>Public Web</a:t>
                  </a:r>
                </a:p>
              </p:txBody>
            </p:sp>
            <p:sp>
              <p:nvSpPr>
                <p:cNvPr id="45" name="Oval 44"/>
                <p:cNvSpPr/>
                <p:nvPr/>
              </p:nvSpPr>
              <p:spPr bwMode="ltGray">
                <a:xfrm>
                  <a:off x="6282039" y="4582945"/>
                  <a:ext cx="900000" cy="900000"/>
                </a:xfrm>
                <a:prstGeom prst="ellipse">
                  <a:avLst/>
                </a:prstGeom>
                <a:solidFill>
                  <a:schemeClr val="bg2"/>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p>
                  <a:pPr algn="ctr"/>
                  <a:endParaRPr lang="en-GB" altLang="en-GB" sz="1100" b="1" i="1" dirty="0" smtClean="0">
                    <a:solidFill>
                      <a:schemeClr val="accent5"/>
                    </a:solidFill>
                    <a:latin typeface="+mj-lt"/>
                  </a:endParaRPr>
                </a:p>
              </p:txBody>
            </p:sp>
            <p:sp>
              <p:nvSpPr>
                <p:cNvPr id="46" name="Oval 45"/>
                <p:cNvSpPr/>
                <p:nvPr/>
              </p:nvSpPr>
              <p:spPr bwMode="ltGray">
                <a:xfrm>
                  <a:off x="4189230" y="5482945"/>
                  <a:ext cx="900000" cy="900000"/>
                </a:xfrm>
                <a:prstGeom prst="ellipse">
                  <a:avLst/>
                </a:prstGeom>
                <a:solidFill>
                  <a:schemeClr val="bg2"/>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p>
                  <a:pPr algn="ctr"/>
                  <a:r>
                    <a:rPr lang="en-GB" altLang="en-GB" sz="1100" b="1" i="1" dirty="0" smtClean="0">
                      <a:solidFill>
                        <a:schemeClr val="tx2"/>
                      </a:solidFill>
                      <a:latin typeface="+mj-lt"/>
                    </a:rPr>
                    <a:t>Archive</a:t>
                  </a:r>
                </a:p>
              </p:txBody>
            </p:sp>
            <p:sp>
              <p:nvSpPr>
                <p:cNvPr id="47" name="Oval 46"/>
                <p:cNvSpPr/>
                <p:nvPr/>
              </p:nvSpPr>
              <p:spPr bwMode="ltGray">
                <a:xfrm>
                  <a:off x="5429644" y="5482945"/>
                  <a:ext cx="900000" cy="900000"/>
                </a:xfrm>
                <a:prstGeom prst="ellipse">
                  <a:avLst/>
                </a:prstGeom>
                <a:solidFill>
                  <a:schemeClr val="bg2"/>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p>
                  <a:pPr algn="ctr"/>
                  <a:endParaRPr lang="en-GB" altLang="en-GB" sz="1100" b="1" i="1" dirty="0" smtClean="0">
                    <a:solidFill>
                      <a:schemeClr val="accent3"/>
                    </a:solidFill>
                    <a:latin typeface="+mj-lt"/>
                  </a:endParaRPr>
                </a:p>
              </p:txBody>
            </p:sp>
            <p:sp>
              <p:nvSpPr>
                <p:cNvPr id="48" name="Oval 47"/>
                <p:cNvSpPr/>
                <p:nvPr/>
              </p:nvSpPr>
              <p:spPr bwMode="ltGray">
                <a:xfrm>
                  <a:off x="4157430" y="2439097"/>
                  <a:ext cx="938951" cy="907567"/>
                </a:xfrm>
                <a:prstGeom prst="ellipse">
                  <a:avLst/>
                </a:prstGeom>
                <a:solidFill>
                  <a:schemeClr val="bg2"/>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p>
                  <a:pPr algn="ctr"/>
                  <a:r>
                    <a:rPr lang="en-US" sz="1100" b="1" i="1" dirty="0" smtClean="0">
                      <a:solidFill>
                        <a:schemeClr val="accent2"/>
                      </a:solidFill>
                      <a:latin typeface="+mj-lt"/>
                    </a:rPr>
                    <a:t>Media</a:t>
                  </a:r>
                  <a:endParaRPr lang="en-GB" altLang="en-GB" sz="1100" b="1" i="1" dirty="0" smtClean="0">
                    <a:solidFill>
                      <a:schemeClr val="accent4"/>
                    </a:solidFill>
                    <a:latin typeface="+mj-lt"/>
                  </a:endParaRPr>
                </a:p>
              </p:txBody>
            </p:sp>
            <p:sp>
              <p:nvSpPr>
                <p:cNvPr id="49" name="Oval 48"/>
                <p:cNvSpPr/>
                <p:nvPr/>
              </p:nvSpPr>
              <p:spPr bwMode="ltGray">
                <a:xfrm>
                  <a:off x="5429644" y="2442312"/>
                  <a:ext cx="900000" cy="900000"/>
                </a:xfrm>
                <a:prstGeom prst="ellipse">
                  <a:avLst/>
                </a:prstGeom>
                <a:solidFill>
                  <a:schemeClr val="bg2"/>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p>
                  <a:pPr algn="ctr"/>
                  <a:r>
                    <a:rPr lang="en-GB" altLang="en-GB" sz="1100" b="1" i="1" dirty="0" smtClean="0">
                      <a:solidFill>
                        <a:schemeClr val="accent4">
                          <a:lumMod val="60000"/>
                          <a:lumOff val="40000"/>
                        </a:schemeClr>
                      </a:solidFill>
                      <a:latin typeface="+mj-lt"/>
                    </a:rPr>
                    <a:t>Social Media</a:t>
                  </a:r>
                </a:p>
              </p:txBody>
            </p:sp>
            <p:sp>
              <p:nvSpPr>
                <p:cNvPr id="50" name="Oval 49"/>
                <p:cNvSpPr/>
                <p:nvPr/>
              </p:nvSpPr>
              <p:spPr bwMode="ltGray">
                <a:xfrm>
                  <a:off x="4410596" y="3564607"/>
                  <a:ext cx="1714321" cy="1714321"/>
                </a:xfrm>
                <a:prstGeom prst="ellipse">
                  <a:avLst/>
                </a:prstGeom>
                <a:solidFill>
                  <a:schemeClr val="bg2"/>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1" rtlCol="0" anchor="ctr"/>
                <a:lstStyle/>
                <a:p>
                  <a:pPr algn="ctr"/>
                  <a:endParaRPr lang="en-GB" altLang="en-GB" sz="1100" b="1" i="1" dirty="0" smtClean="0">
                    <a:solidFill>
                      <a:srgbClr val="968C6D"/>
                    </a:solidFill>
                    <a:latin typeface="+mj-lt"/>
                  </a:endParaRPr>
                </a:p>
              </p:txBody>
            </p:sp>
          </p:grpSp>
          <p:grpSp>
            <p:nvGrpSpPr>
              <p:cNvPr id="10" name="Group 9"/>
              <p:cNvGrpSpPr/>
              <p:nvPr/>
            </p:nvGrpSpPr>
            <p:grpSpPr>
              <a:xfrm>
                <a:off x="6376878" y="2566813"/>
                <a:ext cx="2456620" cy="1279729"/>
                <a:chOff x="7036065" y="3118796"/>
                <a:chExt cx="2919912" cy="1279729"/>
              </a:xfrm>
            </p:grpSpPr>
            <p:sp>
              <p:nvSpPr>
                <p:cNvPr id="31" name="Freeform 30"/>
                <p:cNvSpPr/>
                <p:nvPr/>
              </p:nvSpPr>
              <p:spPr>
                <a:xfrm>
                  <a:off x="7036065" y="3118796"/>
                  <a:ext cx="2919912" cy="212252"/>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ln w="19050">
                  <a:solidFill>
                    <a:schemeClr val="accent6"/>
                  </a:solidFill>
                  <a:prstDash val="sysDot"/>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en-GB" altLang="en-GB" sz="1100">
                    <a:latin typeface="+mj-lt"/>
                  </a:endParaRPr>
                </a:p>
              </p:txBody>
            </p:sp>
            <p:sp>
              <p:nvSpPr>
                <p:cNvPr id="32" name="Rectangle 10"/>
                <p:cNvSpPr>
                  <a:spLocks noChangeArrowheads="1"/>
                </p:cNvSpPr>
                <p:nvPr/>
              </p:nvSpPr>
              <p:spPr>
                <a:xfrm>
                  <a:off x="7362924" y="3206185"/>
                  <a:ext cx="2593053" cy="119234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r" defTabSz="798513" eaLnBrk="0" hangingPunct="0">
                    <a:spcAft>
                      <a:spcPts val="200"/>
                    </a:spcAft>
                    <a:defRPr/>
                  </a:pPr>
                  <a:r>
                    <a:rPr lang="en-GB" altLang="en-GB" sz="1100" kern="0" dirty="0" smtClean="0">
                      <a:solidFill>
                        <a:schemeClr val="accent6"/>
                      </a:solidFill>
                      <a:latin typeface="+mj-lt"/>
                    </a:rPr>
                    <a:t>Medical devices, smart electric meters, car sensors, road cameras, satellites, traffic recording devices, processors found within vehicles, video games, cable boxes,</a:t>
                  </a:r>
                  <a:r>
                    <a:rPr lang="en-GB" altLang="en-GB" sz="1100" kern="0" dirty="0">
                      <a:solidFill>
                        <a:schemeClr val="accent6"/>
                      </a:solidFill>
                      <a:latin typeface="+mj-lt"/>
                    </a:rPr>
                    <a:t> </a:t>
                  </a:r>
                  <a:r>
                    <a:rPr lang="en-GB" altLang="en-GB" sz="1100" kern="0" dirty="0" smtClean="0">
                      <a:solidFill>
                        <a:schemeClr val="accent6"/>
                      </a:solidFill>
                      <a:latin typeface="+mj-lt"/>
                    </a:rPr>
                    <a:t>assembly lines, office building, cell towers, jet engines, air conditioning units, refrigerators, trucks, farm machinery, etc.</a:t>
                  </a:r>
                  <a:r>
                    <a:rPr lang="en-GB" altLang="en-GB" sz="1100" kern="0" dirty="0" smtClean="0">
                      <a:latin typeface="+mj-lt"/>
                    </a:rPr>
                    <a:t>. </a:t>
                  </a:r>
                </a:p>
              </p:txBody>
            </p:sp>
          </p:grpSp>
          <p:grpSp>
            <p:nvGrpSpPr>
              <p:cNvPr id="11" name="Group 10"/>
              <p:cNvGrpSpPr/>
              <p:nvPr/>
            </p:nvGrpSpPr>
            <p:grpSpPr>
              <a:xfrm>
                <a:off x="544870" y="2578478"/>
                <a:ext cx="2284149" cy="492623"/>
                <a:chOff x="568294" y="3118796"/>
                <a:chExt cx="2919912" cy="492623"/>
              </a:xfrm>
            </p:grpSpPr>
            <p:sp>
              <p:nvSpPr>
                <p:cNvPr id="29" name="Freeform 28"/>
                <p:cNvSpPr/>
                <p:nvPr/>
              </p:nvSpPr>
              <p:spPr>
                <a:xfrm flipH="1">
                  <a:off x="568294" y="3118796"/>
                  <a:ext cx="2919912" cy="212252"/>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ln w="19050">
                  <a:solidFill>
                    <a:schemeClr val="accent2"/>
                  </a:solidFill>
                  <a:prstDash val="sysDot"/>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en-GB" altLang="en-GB" sz="1100">
                    <a:latin typeface="+mj-lt"/>
                  </a:endParaRPr>
                </a:p>
              </p:txBody>
            </p:sp>
            <p:sp>
              <p:nvSpPr>
                <p:cNvPr id="30" name="Rectangle 10"/>
                <p:cNvSpPr>
                  <a:spLocks noChangeArrowheads="1"/>
                </p:cNvSpPr>
                <p:nvPr/>
              </p:nvSpPr>
              <p:spPr>
                <a:xfrm>
                  <a:off x="581128" y="3270750"/>
                  <a:ext cx="2554719" cy="3406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798513" eaLnBrk="0" hangingPunct="0">
                    <a:spcAft>
                      <a:spcPts val="200"/>
                    </a:spcAft>
                    <a:defRPr/>
                  </a:pPr>
                  <a:r>
                    <a:rPr lang="en-GB" altLang="en-GB" sz="1100" kern="0" dirty="0" smtClean="0">
                      <a:solidFill>
                        <a:schemeClr val="accent2"/>
                      </a:solidFill>
                      <a:latin typeface="+mj-lt"/>
                      <a:cs typeface="Arial" charset="0"/>
                    </a:rPr>
                    <a:t>XLS, PDF, CSV, email, Word, PPT, HTML, HTML 5, plain text, XML, JSON, etc.</a:t>
                  </a:r>
                </a:p>
              </p:txBody>
            </p:sp>
          </p:grpSp>
          <p:grpSp>
            <p:nvGrpSpPr>
              <p:cNvPr id="12" name="Group 11"/>
              <p:cNvGrpSpPr/>
              <p:nvPr/>
            </p:nvGrpSpPr>
            <p:grpSpPr>
              <a:xfrm>
                <a:off x="519453" y="1775044"/>
                <a:ext cx="2923860" cy="428054"/>
                <a:chOff x="568294" y="2941234"/>
                <a:chExt cx="2919912" cy="428054"/>
              </a:xfrm>
            </p:grpSpPr>
            <p:sp>
              <p:nvSpPr>
                <p:cNvPr id="27" name="Freeform 26"/>
                <p:cNvSpPr/>
                <p:nvPr/>
              </p:nvSpPr>
              <p:spPr>
                <a:xfrm flipH="1">
                  <a:off x="568294" y="2941234"/>
                  <a:ext cx="2919912" cy="212252"/>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ln w="19050">
                  <a:solidFill>
                    <a:schemeClr val="accent4"/>
                  </a:solidFill>
                  <a:prstDash val="sysDot"/>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en-GB" altLang="en-GB" sz="1100">
                    <a:latin typeface="+mj-lt"/>
                  </a:endParaRPr>
                </a:p>
              </p:txBody>
            </p:sp>
            <p:sp>
              <p:nvSpPr>
                <p:cNvPr id="28" name="Rectangle 10"/>
                <p:cNvSpPr>
                  <a:spLocks noChangeArrowheads="1"/>
                </p:cNvSpPr>
                <p:nvPr/>
              </p:nvSpPr>
              <p:spPr>
                <a:xfrm>
                  <a:off x="581128" y="3028620"/>
                  <a:ext cx="2554719" cy="34066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798513" eaLnBrk="0" hangingPunct="0">
                    <a:spcAft>
                      <a:spcPts val="200"/>
                    </a:spcAft>
                    <a:defRPr/>
                  </a:pPr>
                  <a:r>
                    <a:rPr lang="en-GB" altLang="en-GB" sz="1100" kern="0" dirty="0" smtClean="0">
                      <a:solidFill>
                        <a:schemeClr val="accent4"/>
                      </a:solidFill>
                      <a:latin typeface="+mj-lt"/>
                    </a:rPr>
                    <a:t>Images, videos, audio, Flash, live streams, podcasts, etc.</a:t>
                  </a:r>
                </a:p>
              </p:txBody>
            </p:sp>
          </p:grpSp>
          <p:grpSp>
            <p:nvGrpSpPr>
              <p:cNvPr id="13" name="Group 12"/>
              <p:cNvGrpSpPr/>
              <p:nvPr/>
            </p:nvGrpSpPr>
            <p:grpSpPr>
              <a:xfrm>
                <a:off x="576165" y="3604098"/>
                <a:ext cx="2142426" cy="1216926"/>
                <a:chOff x="665779" y="4337907"/>
                <a:chExt cx="2682978" cy="1216926"/>
              </a:xfrm>
            </p:grpSpPr>
            <p:sp>
              <p:nvSpPr>
                <p:cNvPr id="25" name="Freeform 24"/>
                <p:cNvSpPr/>
                <p:nvPr/>
              </p:nvSpPr>
              <p:spPr>
                <a:xfrm flipH="1" flipV="1">
                  <a:off x="672166" y="5390890"/>
                  <a:ext cx="2676591" cy="163943"/>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ln w="19050">
                  <a:solidFill>
                    <a:srgbClr val="EB8C00"/>
                  </a:solidFill>
                  <a:prstDash val="sysDot"/>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en-GB" altLang="en-GB" sz="1100">
                    <a:latin typeface="+mj-lt"/>
                  </a:endParaRPr>
                </a:p>
              </p:txBody>
            </p:sp>
            <p:sp>
              <p:nvSpPr>
                <p:cNvPr id="26" name="Rectangle 10"/>
                <p:cNvSpPr>
                  <a:spLocks noChangeArrowheads="1"/>
                </p:cNvSpPr>
                <p:nvPr/>
              </p:nvSpPr>
              <p:spPr>
                <a:xfrm>
                  <a:off x="665779" y="4337907"/>
                  <a:ext cx="2554719" cy="85167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798513" eaLnBrk="0" hangingPunct="0">
                    <a:spcAft>
                      <a:spcPts val="200"/>
                    </a:spcAft>
                    <a:defRPr/>
                  </a:pPr>
                  <a:r>
                    <a:rPr lang="en-GB" altLang="en-GB" sz="1100" kern="0" dirty="0" smtClean="0">
                      <a:solidFill>
                        <a:srgbClr val="EB8C00"/>
                      </a:solidFill>
                      <a:latin typeface="+mj-lt"/>
                      <a:cs typeface="Arial" charset="0"/>
                    </a:rPr>
                    <a:t>Government, weather, competitive, traffic, regulatory, compliance, health care services, economic, census, public finance, stock, OSINT, the World Bank, SEC/Edgar, Wikipedia, IMDb, etc.</a:t>
                  </a:r>
                </a:p>
              </p:txBody>
            </p:sp>
          </p:grpSp>
          <p:grpSp>
            <p:nvGrpSpPr>
              <p:cNvPr id="14" name="Group 13"/>
              <p:cNvGrpSpPr/>
              <p:nvPr/>
            </p:nvGrpSpPr>
            <p:grpSpPr>
              <a:xfrm>
                <a:off x="581267" y="5013652"/>
                <a:ext cx="3377216" cy="1107751"/>
                <a:chOff x="639423" y="4701539"/>
                <a:chExt cx="2919912" cy="1107751"/>
              </a:xfrm>
            </p:grpSpPr>
            <p:sp>
              <p:nvSpPr>
                <p:cNvPr id="23" name="Freeform 22"/>
                <p:cNvSpPr/>
                <p:nvPr/>
              </p:nvSpPr>
              <p:spPr>
                <a:xfrm flipH="1" flipV="1">
                  <a:off x="639423" y="5597038"/>
                  <a:ext cx="2919912" cy="212252"/>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ln w="19050">
                  <a:solidFill>
                    <a:schemeClr val="tx2"/>
                  </a:solidFill>
                  <a:prstDash val="sysDot"/>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en-GB" altLang="en-GB" sz="1100">
                    <a:latin typeface="+mj-lt"/>
                  </a:endParaRPr>
                </a:p>
              </p:txBody>
            </p:sp>
            <p:sp>
              <p:nvSpPr>
                <p:cNvPr id="24" name="Rectangle 10"/>
                <p:cNvSpPr>
                  <a:spLocks noChangeArrowheads="1"/>
                </p:cNvSpPr>
                <p:nvPr/>
              </p:nvSpPr>
              <p:spPr>
                <a:xfrm>
                  <a:off x="639423" y="4701539"/>
                  <a:ext cx="2554719" cy="68133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798513" eaLnBrk="0" hangingPunct="0">
                    <a:spcAft>
                      <a:spcPts val="200"/>
                    </a:spcAft>
                    <a:defRPr/>
                  </a:pPr>
                  <a:r>
                    <a:rPr lang="en-GB" altLang="en-GB" sz="1100" kern="0" dirty="0" smtClean="0">
                      <a:solidFill>
                        <a:schemeClr val="tx2"/>
                      </a:solidFill>
                      <a:latin typeface="+mj-lt"/>
                      <a:cs typeface="Arial" charset="0"/>
                    </a:rPr>
                    <a:t>Archives of scanned documents, statements, insurance forms, medical record and customer correspondence, paper archives, and print stream files that contain original systems of record between organizations and their customers</a:t>
                  </a:r>
                </a:p>
              </p:txBody>
            </p:sp>
          </p:grpSp>
          <p:grpSp>
            <p:nvGrpSpPr>
              <p:cNvPr id="15" name="Group 14"/>
              <p:cNvGrpSpPr/>
              <p:nvPr/>
            </p:nvGrpSpPr>
            <p:grpSpPr>
              <a:xfrm>
                <a:off x="6410592" y="4258886"/>
                <a:ext cx="2456620" cy="865909"/>
                <a:chOff x="7182039" y="5092054"/>
                <a:chExt cx="2919912" cy="865909"/>
              </a:xfrm>
            </p:grpSpPr>
            <p:sp>
              <p:nvSpPr>
                <p:cNvPr id="21" name="Freeform 20"/>
                <p:cNvSpPr/>
                <p:nvPr/>
              </p:nvSpPr>
              <p:spPr>
                <a:xfrm flipV="1">
                  <a:off x="7182039" y="5745711"/>
                  <a:ext cx="2919912" cy="212252"/>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ln w="19050">
                  <a:solidFill>
                    <a:schemeClr val="accent5"/>
                  </a:solidFill>
                  <a:prstDash val="sysDot"/>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en-GB" altLang="en-GB" sz="1100">
                    <a:latin typeface="+mj-lt"/>
                  </a:endParaRPr>
                </a:p>
              </p:txBody>
            </p:sp>
            <p:sp>
              <p:nvSpPr>
                <p:cNvPr id="22" name="Rectangle 10"/>
                <p:cNvSpPr>
                  <a:spLocks noChangeArrowheads="1"/>
                </p:cNvSpPr>
                <p:nvPr/>
              </p:nvSpPr>
              <p:spPr>
                <a:xfrm>
                  <a:off x="7511894" y="5092054"/>
                  <a:ext cx="2554719" cy="68133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r" defTabSz="798513" eaLnBrk="0" hangingPunct="0">
                    <a:spcAft>
                      <a:spcPts val="200"/>
                    </a:spcAft>
                    <a:defRPr/>
                  </a:pPr>
                  <a:r>
                    <a:rPr lang="en-GB" altLang="en-GB" sz="1100" kern="0" dirty="0" smtClean="0">
                      <a:solidFill>
                        <a:schemeClr val="accent5"/>
                      </a:solidFill>
                      <a:latin typeface="+mj-lt"/>
                      <a:cs typeface="Arial" charset="0"/>
                    </a:rPr>
                    <a:t>Event logs, server data, application logs, business process logs, audit logs, call detail records (CDRs), mobile location, mobile app usage, clickstream data, etc.</a:t>
                  </a:r>
                </a:p>
              </p:txBody>
            </p:sp>
          </p:grpSp>
          <p:grpSp>
            <p:nvGrpSpPr>
              <p:cNvPr id="16" name="Group 15"/>
              <p:cNvGrpSpPr/>
              <p:nvPr/>
            </p:nvGrpSpPr>
            <p:grpSpPr>
              <a:xfrm>
                <a:off x="5580024" y="5262584"/>
                <a:ext cx="3253473" cy="846384"/>
                <a:chOff x="6239212" y="5814567"/>
                <a:chExt cx="2919912" cy="846384"/>
              </a:xfrm>
            </p:grpSpPr>
            <p:sp>
              <p:nvSpPr>
                <p:cNvPr id="19" name="Freeform 18"/>
                <p:cNvSpPr/>
                <p:nvPr/>
              </p:nvSpPr>
              <p:spPr>
                <a:xfrm flipV="1">
                  <a:off x="6239212" y="6448699"/>
                  <a:ext cx="2919912" cy="212252"/>
                </a:xfrm>
                <a:custGeom>
                  <a:avLst/>
                  <a:gdLst>
                    <a:gd name="connsiteX0" fmla="*/ 0 w 733245"/>
                    <a:gd name="connsiteY0" fmla="*/ 198407 h 198407"/>
                    <a:gd name="connsiteX1" fmla="*/ 198407 w 733245"/>
                    <a:gd name="connsiteY1" fmla="*/ 0 h 198407"/>
                    <a:gd name="connsiteX2" fmla="*/ 733245 w 733245"/>
                    <a:gd name="connsiteY2" fmla="*/ 0 h 198407"/>
                    <a:gd name="connsiteX0" fmla="*/ 0 w 733245"/>
                    <a:gd name="connsiteY0" fmla="*/ 198407 h 198407"/>
                    <a:gd name="connsiteX1" fmla="*/ 37531 w 733245"/>
                    <a:gd name="connsiteY1" fmla="*/ 0 h 198407"/>
                    <a:gd name="connsiteX2" fmla="*/ 733245 w 733245"/>
                    <a:gd name="connsiteY2" fmla="*/ 0 h 198407"/>
                  </a:gdLst>
                  <a:ahLst/>
                  <a:cxnLst>
                    <a:cxn ang="0">
                      <a:pos x="connsiteX0" y="connsiteY0"/>
                    </a:cxn>
                    <a:cxn ang="0">
                      <a:pos x="connsiteX1" y="connsiteY1"/>
                    </a:cxn>
                    <a:cxn ang="0">
                      <a:pos x="connsiteX2" y="connsiteY2"/>
                    </a:cxn>
                  </a:cxnLst>
                  <a:rect l="l" t="t" r="r" b="b"/>
                  <a:pathLst>
                    <a:path w="733245" h="198407">
                      <a:moveTo>
                        <a:pt x="0" y="198407"/>
                      </a:moveTo>
                      <a:lnTo>
                        <a:pt x="37531" y="0"/>
                      </a:lnTo>
                      <a:lnTo>
                        <a:pt x="733245" y="0"/>
                      </a:lnTo>
                    </a:path>
                  </a:pathLst>
                </a:cu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en-GB" altLang="en-GB" sz="1100">
                    <a:latin typeface="+mj-lt"/>
                  </a:endParaRPr>
                </a:p>
              </p:txBody>
            </p:sp>
            <p:sp>
              <p:nvSpPr>
                <p:cNvPr id="20" name="Rectangle 10"/>
                <p:cNvSpPr>
                  <a:spLocks noChangeArrowheads="1"/>
                </p:cNvSpPr>
                <p:nvPr/>
              </p:nvSpPr>
              <p:spPr>
                <a:xfrm>
                  <a:off x="6604405" y="5814567"/>
                  <a:ext cx="2554719" cy="68133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r" defTabSz="798513" eaLnBrk="0" hangingPunct="0">
                    <a:spcAft>
                      <a:spcPts val="200"/>
                    </a:spcAft>
                    <a:defRPr/>
                  </a:pPr>
                  <a:r>
                    <a:rPr lang="en-GB" altLang="en-GB" sz="1100" kern="0" dirty="0" smtClean="0">
                      <a:solidFill>
                        <a:schemeClr val="accent3"/>
                      </a:solidFill>
                      <a:latin typeface="+mj-lt"/>
                      <a:cs typeface="Arial" charset="0"/>
                    </a:rPr>
                    <a:t>Project management, marketing automation, productivity, CRM, ERP content management system, HR, storage, talent management, procurement, expense management Google Docs, intranets, portals, etc.</a:t>
                  </a:r>
                </a:p>
              </p:txBody>
            </p:sp>
          </p:grpSp>
          <p:sp>
            <p:nvSpPr>
              <p:cNvPr id="17" name="TextBox 16"/>
              <p:cNvSpPr txBox="1"/>
              <p:nvPr/>
            </p:nvSpPr>
            <p:spPr>
              <a:xfrm>
                <a:off x="4756057" y="5180693"/>
                <a:ext cx="914400" cy="914400"/>
              </a:xfrm>
              <a:prstGeom prst="rect">
                <a:avLst/>
              </a:prstGeom>
              <a:noFill/>
            </p:spPr>
            <p:txBody>
              <a:bodyPr vert="horz" wrap="none" lIns="91440" tIns="45720" rIns="91440" bIns="45720" numCol="1" rtlCol="0">
                <a:noAutofit/>
              </a:bodyPr>
              <a:lstStyle/>
              <a:p>
                <a:pPr algn="ctr"/>
                <a:r>
                  <a:rPr lang="en-GB" altLang="en-GB" sz="1100" b="1" i="1" dirty="0">
                    <a:solidFill>
                      <a:schemeClr val="accent3"/>
                    </a:solidFill>
                    <a:latin typeface="+mj-lt"/>
                  </a:rPr>
                  <a:t>Business </a:t>
                </a:r>
                <a:endParaRPr lang="en-GB" altLang="en-GB" sz="1100" b="1" i="1" dirty="0" smtClean="0">
                  <a:solidFill>
                    <a:schemeClr val="accent3"/>
                  </a:solidFill>
                  <a:latin typeface="+mj-lt"/>
                </a:endParaRPr>
              </a:p>
              <a:p>
                <a:pPr algn="ctr"/>
                <a:r>
                  <a:rPr lang="en-GB" altLang="en-GB" sz="1100" b="1" i="1" dirty="0" smtClean="0">
                    <a:solidFill>
                      <a:schemeClr val="accent3"/>
                    </a:solidFill>
                    <a:latin typeface="+mj-lt"/>
                  </a:rPr>
                  <a:t>Apps</a:t>
                </a:r>
                <a:endParaRPr lang="en-GB" altLang="en-GB" sz="1100" b="1" i="1" dirty="0">
                  <a:solidFill>
                    <a:schemeClr val="accent3"/>
                  </a:solidFill>
                  <a:latin typeface="+mj-lt"/>
                </a:endParaRPr>
              </a:p>
            </p:txBody>
          </p:sp>
          <p:sp>
            <p:nvSpPr>
              <p:cNvPr id="18" name="Rectangle 17"/>
              <p:cNvSpPr/>
              <p:nvPr/>
            </p:nvSpPr>
            <p:spPr>
              <a:xfrm>
                <a:off x="5614616" y="4199750"/>
                <a:ext cx="950687" cy="433578"/>
              </a:xfrm>
              <a:prstGeom prst="rect">
                <a:avLst/>
              </a:prstGeom>
            </p:spPr>
            <p:txBody>
              <a:bodyPr wrap="square" numCol="1">
                <a:spAutoFit/>
              </a:bodyPr>
              <a:lstStyle/>
              <a:p>
                <a:pPr algn="ctr"/>
                <a:r>
                  <a:rPr lang="en-GB" altLang="en-GB" sz="1100" b="1" i="1" dirty="0">
                    <a:solidFill>
                      <a:schemeClr val="accent5"/>
                    </a:solidFill>
                    <a:latin typeface="+mj-lt"/>
                  </a:rPr>
                  <a:t>Machine Log </a:t>
                </a:r>
              </a:p>
              <a:p>
                <a:pPr algn="ctr"/>
                <a:r>
                  <a:rPr lang="en-GB" altLang="en-GB" sz="1100" b="1" i="1" dirty="0" smtClean="0">
                    <a:solidFill>
                      <a:schemeClr val="accent5"/>
                    </a:solidFill>
                    <a:latin typeface="+mj-lt"/>
                  </a:rPr>
                  <a:t>Data</a:t>
                </a:r>
                <a:endParaRPr lang="en-GB" altLang="en-GB" sz="1100" b="1" i="1" dirty="0">
                  <a:solidFill>
                    <a:schemeClr val="accent5"/>
                  </a:solidFill>
                  <a:latin typeface="+mj-lt"/>
                </a:endParaRPr>
              </a:p>
            </p:txBody>
          </p:sp>
        </p:grpSp>
      </p:grpSp>
    </p:spTree>
    <p:extLst>
      <p:ext uri="{BB962C8B-B14F-4D97-AF65-F5344CB8AC3E}">
        <p14:creationId xmlns:p14="http://schemas.microsoft.com/office/powerpoint/2010/main" val="1999330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Rectangle 1026"/>
          <p:cNvSpPr>
            <a:spLocks noGrp="1" noChangeArrowheads="1"/>
          </p:cNvSpPr>
          <p:nvPr>
            <p:ph type="title"/>
          </p:nvPr>
        </p:nvSpPr>
        <p:spPr>
          <a:xfrm>
            <a:off x="304800" y="0"/>
            <a:ext cx="11446933" cy="685800"/>
          </a:xfrm>
        </p:spPr>
        <p:txBody>
          <a:bodyPr/>
          <a:lstStyle/>
          <a:p>
            <a:r>
              <a:rPr lang="en-US"/>
              <a:t>Types of data sets </a:t>
            </a:r>
          </a:p>
        </p:txBody>
      </p:sp>
      <p:sp>
        <p:nvSpPr>
          <p:cNvPr id="866307" name="Rectangle 1027"/>
          <p:cNvSpPr>
            <a:spLocks noGrp="1" noChangeArrowheads="1"/>
          </p:cNvSpPr>
          <p:nvPr>
            <p:ph type="body" idx="1"/>
          </p:nvPr>
        </p:nvSpPr>
        <p:spPr>
          <a:xfrm>
            <a:off x="194734" y="990600"/>
            <a:ext cx="11192933" cy="5029200"/>
          </a:xfrm>
          <a:noFill/>
          <a:ln/>
        </p:spPr>
        <p:txBody>
          <a:bodyPr/>
          <a:lstStyle/>
          <a:p>
            <a:pPr marL="285750" indent="-285750">
              <a:lnSpc>
                <a:spcPct val="95000"/>
              </a:lnSpc>
              <a:spcBef>
                <a:spcPct val="20000"/>
              </a:spcBef>
            </a:pPr>
            <a:r>
              <a:rPr lang="en-US" sz="2600" b="1">
                <a:cs typeface="Times New Roman" charset="0"/>
              </a:rPr>
              <a:t>Record</a:t>
            </a:r>
          </a:p>
          <a:p>
            <a:pPr lvl="1">
              <a:lnSpc>
                <a:spcPct val="95000"/>
              </a:lnSpc>
              <a:spcBef>
                <a:spcPct val="20000"/>
              </a:spcBef>
            </a:pPr>
            <a:r>
              <a:rPr lang="en-US" sz="1600" b="1">
                <a:cs typeface="Times New Roman" charset="0"/>
              </a:rPr>
              <a:t>Data Matrix</a:t>
            </a:r>
          </a:p>
          <a:p>
            <a:pPr lvl="1">
              <a:lnSpc>
                <a:spcPct val="95000"/>
              </a:lnSpc>
              <a:spcBef>
                <a:spcPct val="20000"/>
              </a:spcBef>
            </a:pPr>
            <a:r>
              <a:rPr lang="en-US" sz="1600" b="1">
                <a:cs typeface="Times New Roman" charset="0"/>
              </a:rPr>
              <a:t>Document Data</a:t>
            </a:r>
          </a:p>
          <a:p>
            <a:pPr lvl="1">
              <a:lnSpc>
                <a:spcPct val="95000"/>
              </a:lnSpc>
              <a:spcBef>
                <a:spcPct val="20000"/>
              </a:spcBef>
            </a:pPr>
            <a:r>
              <a:rPr lang="en-US" sz="1600" b="1">
                <a:cs typeface="Times New Roman" charset="0"/>
              </a:rPr>
              <a:t>Transaction Data</a:t>
            </a:r>
            <a:endParaRPr lang="en-US" sz="1800" b="1"/>
          </a:p>
          <a:p>
            <a:pPr marL="285750" indent="-285750">
              <a:lnSpc>
                <a:spcPct val="95000"/>
              </a:lnSpc>
              <a:spcBef>
                <a:spcPct val="20000"/>
              </a:spcBef>
            </a:pPr>
            <a:r>
              <a:rPr lang="en-US" sz="2600" b="1">
                <a:cs typeface="Times New Roman" charset="0"/>
              </a:rPr>
              <a:t>Graph</a:t>
            </a:r>
          </a:p>
          <a:p>
            <a:pPr lvl="1">
              <a:lnSpc>
                <a:spcPct val="95000"/>
              </a:lnSpc>
              <a:spcBef>
                <a:spcPct val="20000"/>
              </a:spcBef>
            </a:pPr>
            <a:r>
              <a:rPr lang="en-US" sz="1600" b="1">
                <a:cs typeface="Times New Roman" charset="0"/>
              </a:rPr>
              <a:t>World Wide Web</a:t>
            </a:r>
          </a:p>
          <a:p>
            <a:pPr lvl="1">
              <a:lnSpc>
                <a:spcPct val="95000"/>
              </a:lnSpc>
              <a:spcBef>
                <a:spcPct val="20000"/>
              </a:spcBef>
            </a:pPr>
            <a:r>
              <a:rPr lang="en-US" sz="1600" b="1">
                <a:cs typeface="Times New Roman" charset="0"/>
              </a:rPr>
              <a:t>Molecular Structures</a:t>
            </a:r>
          </a:p>
          <a:p>
            <a:pPr marL="285750" indent="-285750">
              <a:lnSpc>
                <a:spcPct val="95000"/>
              </a:lnSpc>
              <a:spcBef>
                <a:spcPct val="20000"/>
              </a:spcBef>
            </a:pPr>
            <a:r>
              <a:rPr lang="en-US" sz="2600" b="1">
                <a:cs typeface="Times New Roman" charset="0"/>
              </a:rPr>
              <a:t>Ordered</a:t>
            </a:r>
          </a:p>
          <a:p>
            <a:pPr lvl="1">
              <a:lnSpc>
                <a:spcPct val="95000"/>
              </a:lnSpc>
              <a:spcBef>
                <a:spcPct val="20000"/>
              </a:spcBef>
            </a:pPr>
            <a:r>
              <a:rPr lang="en-US" sz="1600" b="1">
                <a:cs typeface="Times New Roman" charset="0"/>
              </a:rPr>
              <a:t>Spatial Data</a:t>
            </a:r>
          </a:p>
          <a:p>
            <a:pPr lvl="1">
              <a:lnSpc>
                <a:spcPct val="95000"/>
              </a:lnSpc>
              <a:spcBef>
                <a:spcPct val="20000"/>
              </a:spcBef>
            </a:pPr>
            <a:r>
              <a:rPr lang="en-US" sz="1600" b="1">
                <a:cs typeface="Times New Roman" charset="0"/>
              </a:rPr>
              <a:t>Temporal Data</a:t>
            </a:r>
          </a:p>
          <a:p>
            <a:pPr lvl="1">
              <a:lnSpc>
                <a:spcPct val="95000"/>
              </a:lnSpc>
              <a:spcBef>
                <a:spcPct val="20000"/>
              </a:spcBef>
            </a:pPr>
            <a:r>
              <a:rPr lang="en-US" sz="1600" b="1">
                <a:cs typeface="Times New Roman" charset="0"/>
              </a:rPr>
              <a:t>Sequential Data</a:t>
            </a:r>
          </a:p>
          <a:p>
            <a:pPr lvl="1">
              <a:lnSpc>
                <a:spcPct val="95000"/>
              </a:lnSpc>
              <a:spcBef>
                <a:spcPct val="20000"/>
              </a:spcBef>
            </a:pPr>
            <a:r>
              <a:rPr lang="en-US" sz="1600" b="1">
                <a:cs typeface="Times New Roman" charset="0"/>
              </a:rPr>
              <a:t>Genetic Sequence Data</a:t>
            </a:r>
          </a:p>
          <a:p>
            <a:pPr lvl="1">
              <a:lnSpc>
                <a:spcPct val="95000"/>
              </a:lnSpc>
              <a:spcBef>
                <a:spcPct val="20000"/>
              </a:spcBef>
              <a:buFont typeface="Arial" charset="0"/>
              <a:buNone/>
            </a:pPr>
            <a:endParaRPr lang="en-US" sz="1600" b="1">
              <a:latin typeface="Times New Roman" charset="0"/>
              <a:cs typeface="Times New Roman" charset="0"/>
            </a:endParaRPr>
          </a:p>
        </p:txBody>
      </p:sp>
    </p:spTree>
    <p:extLst>
      <p:ext uri="{BB962C8B-B14F-4D97-AF65-F5344CB8AC3E}">
        <p14:creationId xmlns:p14="http://schemas.microsoft.com/office/powerpoint/2010/main" val="21922676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Rectangle 2"/>
          <p:cNvSpPr>
            <a:spLocks noGrp="1" noChangeArrowheads="1"/>
          </p:cNvSpPr>
          <p:nvPr>
            <p:ph type="title"/>
          </p:nvPr>
        </p:nvSpPr>
        <p:spPr>
          <a:xfrm>
            <a:off x="304800" y="0"/>
            <a:ext cx="11446933" cy="685800"/>
          </a:xfrm>
        </p:spPr>
        <p:txBody>
          <a:bodyPr/>
          <a:lstStyle/>
          <a:p>
            <a:r>
              <a:rPr lang="en-US" sz="2800"/>
              <a:t>Important Characteristics of Structured Data</a:t>
            </a:r>
          </a:p>
        </p:txBody>
      </p:sp>
      <p:sp>
        <p:nvSpPr>
          <p:cNvPr id="868355" name="Rectangle 3"/>
          <p:cNvSpPr>
            <a:spLocks noGrp="1" noChangeArrowheads="1"/>
          </p:cNvSpPr>
          <p:nvPr>
            <p:ph type="body" idx="1"/>
          </p:nvPr>
        </p:nvSpPr>
        <p:spPr>
          <a:xfrm>
            <a:off x="194734" y="990600"/>
            <a:ext cx="11192933" cy="5029200"/>
          </a:xfrm>
          <a:noFill/>
          <a:ln/>
        </p:spPr>
        <p:txBody>
          <a:bodyPr/>
          <a:lstStyle/>
          <a:p>
            <a:pPr lvl="1">
              <a:lnSpc>
                <a:spcPct val="95000"/>
              </a:lnSpc>
              <a:spcBef>
                <a:spcPct val="20000"/>
              </a:spcBef>
            </a:pPr>
            <a:r>
              <a:rPr lang="en-US" b="1"/>
              <a:t>Dimensionality</a:t>
            </a:r>
          </a:p>
          <a:p>
            <a:pPr lvl="2">
              <a:lnSpc>
                <a:spcPct val="95000"/>
              </a:lnSpc>
              <a:spcBef>
                <a:spcPct val="20000"/>
              </a:spcBef>
            </a:pPr>
            <a:r>
              <a:rPr lang="en-US" b="1"/>
              <a:t> Curse of Dimensionality</a:t>
            </a:r>
          </a:p>
          <a:p>
            <a:pPr lvl="1">
              <a:lnSpc>
                <a:spcPct val="95000"/>
              </a:lnSpc>
              <a:spcBef>
                <a:spcPct val="20000"/>
              </a:spcBef>
            </a:pPr>
            <a:endParaRPr lang="en-US" b="1"/>
          </a:p>
          <a:p>
            <a:pPr lvl="1">
              <a:lnSpc>
                <a:spcPct val="95000"/>
              </a:lnSpc>
              <a:spcBef>
                <a:spcPct val="20000"/>
              </a:spcBef>
            </a:pPr>
            <a:r>
              <a:rPr lang="en-US" b="1"/>
              <a:t>Sparsity</a:t>
            </a:r>
          </a:p>
          <a:p>
            <a:pPr lvl="2">
              <a:lnSpc>
                <a:spcPct val="95000"/>
              </a:lnSpc>
              <a:spcBef>
                <a:spcPct val="20000"/>
              </a:spcBef>
            </a:pPr>
            <a:r>
              <a:rPr lang="en-US" b="1"/>
              <a:t> Only presence counts</a:t>
            </a:r>
          </a:p>
          <a:p>
            <a:pPr lvl="1">
              <a:lnSpc>
                <a:spcPct val="95000"/>
              </a:lnSpc>
              <a:spcBef>
                <a:spcPct val="20000"/>
              </a:spcBef>
            </a:pPr>
            <a:endParaRPr lang="en-US" b="1"/>
          </a:p>
          <a:p>
            <a:pPr lvl="1">
              <a:lnSpc>
                <a:spcPct val="95000"/>
              </a:lnSpc>
              <a:spcBef>
                <a:spcPct val="20000"/>
              </a:spcBef>
            </a:pPr>
            <a:r>
              <a:rPr lang="en-US" b="1"/>
              <a:t>Resolution</a:t>
            </a:r>
          </a:p>
          <a:p>
            <a:pPr lvl="2">
              <a:lnSpc>
                <a:spcPct val="95000"/>
              </a:lnSpc>
              <a:spcBef>
                <a:spcPct val="20000"/>
              </a:spcBef>
            </a:pPr>
            <a:r>
              <a:rPr lang="en-US" b="1"/>
              <a:t> Patterns depend on the scale </a:t>
            </a:r>
          </a:p>
          <a:p>
            <a:pPr lvl="1">
              <a:lnSpc>
                <a:spcPct val="95000"/>
              </a:lnSpc>
              <a:spcBef>
                <a:spcPct val="20000"/>
              </a:spcBef>
            </a:pPr>
            <a:endParaRPr lang="en-US" sz="2000" b="1">
              <a:latin typeface="Times New Roman" charset="0"/>
              <a:cs typeface="Times New Roman" charset="0"/>
            </a:endParaRPr>
          </a:p>
          <a:p>
            <a:pPr lvl="1">
              <a:lnSpc>
                <a:spcPct val="95000"/>
              </a:lnSpc>
              <a:spcBef>
                <a:spcPct val="20000"/>
              </a:spcBef>
            </a:pPr>
            <a:endParaRPr lang="en-US" sz="2000" b="1">
              <a:latin typeface="Times New Roman" charset="0"/>
              <a:cs typeface="Times New Roman" charset="0"/>
            </a:endParaRPr>
          </a:p>
          <a:p>
            <a:pPr lvl="1">
              <a:lnSpc>
                <a:spcPct val="95000"/>
              </a:lnSpc>
              <a:spcBef>
                <a:spcPct val="20000"/>
              </a:spcBef>
            </a:pPr>
            <a:endParaRPr lang="en-US" sz="2000" b="1">
              <a:latin typeface="Times New Roman" charset="0"/>
              <a:cs typeface="Times New Roman" charset="0"/>
            </a:endParaRPr>
          </a:p>
        </p:txBody>
      </p:sp>
    </p:spTree>
    <p:extLst>
      <p:ext uri="{BB962C8B-B14F-4D97-AF65-F5344CB8AC3E}">
        <p14:creationId xmlns:p14="http://schemas.microsoft.com/office/powerpoint/2010/main" val="13166106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8" name="Rectangle 6"/>
          <p:cNvSpPr>
            <a:spLocks noGrp="1" noChangeArrowheads="1"/>
          </p:cNvSpPr>
          <p:nvPr>
            <p:ph type="title"/>
          </p:nvPr>
        </p:nvSpPr>
        <p:spPr/>
        <p:txBody>
          <a:bodyPr/>
          <a:lstStyle/>
          <a:p>
            <a:r>
              <a:rPr lang="en-US"/>
              <a:t>Record Data </a:t>
            </a:r>
          </a:p>
        </p:txBody>
      </p:sp>
      <p:sp>
        <p:nvSpPr>
          <p:cNvPr id="771079" name="Rectangle 7"/>
          <p:cNvSpPr>
            <a:spLocks noGrp="1" noChangeArrowheads="1"/>
          </p:cNvSpPr>
          <p:nvPr>
            <p:ph type="body" idx="1"/>
          </p:nvPr>
        </p:nvSpPr>
        <p:spPr/>
        <p:txBody>
          <a:bodyPr/>
          <a:lstStyle/>
          <a:p>
            <a:r>
              <a:rPr lang="en-US"/>
              <a:t>Data that consists of a collection of records, each of which consists of a fixed set of attributes </a:t>
            </a:r>
          </a:p>
          <a:p>
            <a:pPr lvl="1"/>
            <a:endParaRPr lang="en-US"/>
          </a:p>
          <a:p>
            <a:pPr lvl="1"/>
            <a:endParaRPr lang="en-US"/>
          </a:p>
        </p:txBody>
      </p:sp>
      <p:graphicFrame>
        <p:nvGraphicFramePr>
          <p:cNvPr id="771077" name="Object 5"/>
          <p:cNvGraphicFramePr>
            <a:graphicFrameLocks noChangeAspect="1"/>
          </p:cNvGraphicFramePr>
          <p:nvPr>
            <p:extLst>
              <p:ext uri="{D42A27DB-BD31-4B8C-83A1-F6EECF244321}">
                <p14:modId xmlns:p14="http://schemas.microsoft.com/office/powerpoint/2010/main" val="3005477072"/>
              </p:ext>
            </p:extLst>
          </p:nvPr>
        </p:nvGraphicFramePr>
        <p:xfrm>
          <a:off x="3232727" y="2734016"/>
          <a:ext cx="4285674" cy="3436598"/>
        </p:xfrm>
        <a:graphic>
          <a:graphicData uri="http://schemas.openxmlformats.org/presentationml/2006/ole">
            <mc:AlternateContent xmlns:mc="http://schemas.openxmlformats.org/markup-compatibility/2006">
              <mc:Choice xmlns:v="urn:schemas-microsoft-com:vml" Requires="v">
                <p:oleObj spid="_x0000_s5129" name="Document" r:id="rId4" imgW="5405040" imgH="5778360" progId="Word.Document.8">
                  <p:embed/>
                </p:oleObj>
              </mc:Choice>
              <mc:Fallback>
                <p:oleObj name="Document" r:id="rId4" imgW="5405040" imgH="577836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2727" y="2734016"/>
                        <a:ext cx="4285674" cy="34365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3283176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9" name="Rectangle 5"/>
          <p:cNvSpPr>
            <a:spLocks noGrp="1" noChangeArrowheads="1"/>
          </p:cNvSpPr>
          <p:nvPr>
            <p:ph type="title"/>
          </p:nvPr>
        </p:nvSpPr>
        <p:spPr/>
        <p:txBody>
          <a:bodyPr/>
          <a:lstStyle/>
          <a:p>
            <a:r>
              <a:rPr lang="en-US"/>
              <a:t>Data Matrix </a:t>
            </a:r>
          </a:p>
        </p:txBody>
      </p:sp>
      <p:sp>
        <p:nvSpPr>
          <p:cNvPr id="769030" name="Rectangle 6"/>
          <p:cNvSpPr>
            <a:spLocks noGrp="1" noChangeArrowheads="1"/>
          </p:cNvSpPr>
          <p:nvPr>
            <p:ph type="body" idx="1"/>
          </p:nvPr>
        </p:nvSpPr>
        <p:spPr>
          <a:xfrm>
            <a:off x="550333" y="1429327"/>
            <a:ext cx="11091333" cy="3124200"/>
          </a:xfrm>
        </p:spPr>
        <p:txBody>
          <a:bodyPr/>
          <a:lstStyle/>
          <a:p>
            <a:r>
              <a:rPr lang="en-US" sz="2400" dirty="0"/>
              <a:t>If data objects have the same fixed set of numeric attributes, then the data objects can be thought of as points in a multi-dimensional space, where each dimension represents a distinct attribute </a:t>
            </a:r>
          </a:p>
          <a:p>
            <a:pPr lvl="4"/>
            <a:endParaRPr lang="en-US" sz="1800" dirty="0"/>
          </a:p>
          <a:p>
            <a:r>
              <a:rPr lang="en-US" sz="2400" dirty="0"/>
              <a:t>Such data set can be represented by an m by n matrix, where there are m rows, one for each object, and n columns, one for each attribute</a:t>
            </a:r>
          </a:p>
        </p:txBody>
      </p:sp>
      <p:graphicFrame>
        <p:nvGraphicFramePr>
          <p:cNvPr id="769028" name="Object 4"/>
          <p:cNvGraphicFramePr>
            <a:graphicFrameLocks noChangeAspect="1"/>
          </p:cNvGraphicFramePr>
          <p:nvPr/>
        </p:nvGraphicFramePr>
        <p:xfrm>
          <a:off x="1320800" y="4435476"/>
          <a:ext cx="8940800" cy="1736725"/>
        </p:xfrm>
        <a:graphic>
          <a:graphicData uri="http://schemas.openxmlformats.org/presentationml/2006/ole">
            <mc:AlternateContent xmlns:mc="http://schemas.openxmlformats.org/markup-compatibility/2006">
              <mc:Choice xmlns:v="urn:schemas-microsoft-com:vml" Requires="v">
                <p:oleObj spid="_x0000_s7177" name="VISIO" r:id="rId4" imgW="5705280" imgH="1477440" progId="Visio.Drawing.6">
                  <p:embed/>
                </p:oleObj>
              </mc:Choice>
              <mc:Fallback>
                <p:oleObj name="VISIO" r:id="rId4" imgW="5705280" imgH="147744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0800" y="4435476"/>
                        <a:ext cx="8940800" cy="1736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2269131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6" name="Rectangle 6"/>
          <p:cNvSpPr>
            <a:spLocks noGrp="1" noChangeArrowheads="1"/>
          </p:cNvSpPr>
          <p:nvPr>
            <p:ph type="title"/>
          </p:nvPr>
        </p:nvSpPr>
        <p:spPr/>
        <p:txBody>
          <a:bodyPr/>
          <a:lstStyle/>
          <a:p>
            <a:r>
              <a:rPr lang="en-US"/>
              <a:t>Document Data</a:t>
            </a:r>
          </a:p>
        </p:txBody>
      </p:sp>
      <p:sp>
        <p:nvSpPr>
          <p:cNvPr id="773127" name="Rectangle 7"/>
          <p:cNvSpPr>
            <a:spLocks noGrp="1" noChangeArrowheads="1"/>
          </p:cNvSpPr>
          <p:nvPr>
            <p:ph type="body" idx="1"/>
          </p:nvPr>
        </p:nvSpPr>
        <p:spPr/>
        <p:txBody>
          <a:bodyPr/>
          <a:lstStyle/>
          <a:p>
            <a:r>
              <a:rPr lang="en-US"/>
              <a:t>Each document becomes a `term' vector, </a:t>
            </a:r>
          </a:p>
          <a:p>
            <a:pPr lvl="1"/>
            <a:r>
              <a:rPr lang="en-US"/>
              <a:t>each term is a component (attribute) of the vector,</a:t>
            </a:r>
          </a:p>
          <a:p>
            <a:pPr lvl="1"/>
            <a:r>
              <a:rPr lang="en-US"/>
              <a:t>the value of each component is the number of times the corresponding term occurs in the document. </a:t>
            </a:r>
          </a:p>
          <a:p>
            <a:pPr lvl="1"/>
            <a:endParaRPr lang="en-US"/>
          </a:p>
          <a:p>
            <a:pPr lvl="1"/>
            <a:endParaRPr lang="en-US"/>
          </a:p>
        </p:txBody>
      </p:sp>
      <p:graphicFrame>
        <p:nvGraphicFramePr>
          <p:cNvPr id="773125" name="Object 5"/>
          <p:cNvGraphicFramePr>
            <a:graphicFrameLocks noChangeAspect="1"/>
          </p:cNvGraphicFramePr>
          <p:nvPr>
            <p:extLst>
              <p:ext uri="{D42A27DB-BD31-4B8C-83A1-F6EECF244321}">
                <p14:modId xmlns:p14="http://schemas.microsoft.com/office/powerpoint/2010/main" val="629167916"/>
              </p:ext>
            </p:extLst>
          </p:nvPr>
        </p:nvGraphicFramePr>
        <p:xfrm>
          <a:off x="2567709" y="3460504"/>
          <a:ext cx="7998690" cy="2787895"/>
        </p:xfrm>
        <a:graphic>
          <a:graphicData uri="http://schemas.openxmlformats.org/presentationml/2006/ole">
            <mc:AlternateContent xmlns:mc="http://schemas.openxmlformats.org/markup-compatibility/2006">
              <mc:Choice xmlns:v="urn:schemas-microsoft-com:vml" Requires="v">
                <p:oleObj spid="_x0000_s9225" name="Visio" r:id="rId4" imgW="5925718" imgH="2693902" progId="Visio.Drawing.6">
                  <p:embed/>
                </p:oleObj>
              </mc:Choice>
              <mc:Fallback>
                <p:oleObj name="Visio" r:id="rId4" imgW="5925718" imgH="2693902"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7709" y="3460504"/>
                        <a:ext cx="7998690" cy="27878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017260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4" name="Rectangle 6"/>
          <p:cNvSpPr>
            <a:spLocks noGrp="1" noChangeArrowheads="1"/>
          </p:cNvSpPr>
          <p:nvPr>
            <p:ph type="title"/>
          </p:nvPr>
        </p:nvSpPr>
        <p:spPr/>
        <p:txBody>
          <a:bodyPr/>
          <a:lstStyle/>
          <a:p>
            <a:r>
              <a:rPr lang="en-US"/>
              <a:t>Transaction Data</a:t>
            </a:r>
          </a:p>
        </p:txBody>
      </p:sp>
      <p:sp>
        <p:nvSpPr>
          <p:cNvPr id="775175" name="Rectangle 7"/>
          <p:cNvSpPr>
            <a:spLocks noGrp="1" noChangeArrowheads="1"/>
          </p:cNvSpPr>
          <p:nvPr>
            <p:ph type="body" idx="1"/>
          </p:nvPr>
        </p:nvSpPr>
        <p:spPr/>
        <p:txBody>
          <a:bodyPr/>
          <a:lstStyle/>
          <a:p>
            <a:r>
              <a:rPr lang="en-US"/>
              <a:t>A special type of record data, where </a:t>
            </a:r>
          </a:p>
          <a:p>
            <a:pPr lvl="1"/>
            <a:r>
              <a:rPr lang="en-US"/>
              <a:t>each record (transaction) involves a set of items.  </a:t>
            </a:r>
          </a:p>
          <a:p>
            <a:pPr lvl="1"/>
            <a:r>
              <a:rPr lang="en-US"/>
              <a:t>For example, consider a grocery store.  The set of products purchased by a customer during one shopping trip constitute a transaction, while the individual products that were purchased are the items. </a:t>
            </a:r>
          </a:p>
          <a:p>
            <a:pPr lvl="1"/>
            <a:endParaRPr lang="en-US"/>
          </a:p>
          <a:p>
            <a:pPr lvl="1"/>
            <a:endParaRPr lang="en-US"/>
          </a:p>
        </p:txBody>
      </p:sp>
      <p:graphicFrame>
        <p:nvGraphicFramePr>
          <p:cNvPr id="775173" name="Object 5"/>
          <p:cNvGraphicFramePr>
            <a:graphicFrameLocks noChangeAspect="1"/>
          </p:cNvGraphicFramePr>
          <p:nvPr/>
        </p:nvGraphicFramePr>
        <p:xfrm>
          <a:off x="2336800" y="3973514"/>
          <a:ext cx="5994400" cy="2351087"/>
        </p:xfrm>
        <a:graphic>
          <a:graphicData uri="http://schemas.openxmlformats.org/presentationml/2006/ole">
            <mc:AlternateContent xmlns:mc="http://schemas.openxmlformats.org/markup-compatibility/2006">
              <mc:Choice xmlns:v="urn:schemas-microsoft-com:vml" Requires="v">
                <p:oleObj spid="_x0000_s11273" name="Document" r:id="rId4" imgW="3823200" imgH="1999080" progId="Word.Document.8">
                  <p:embed/>
                </p:oleObj>
              </mc:Choice>
              <mc:Fallback>
                <p:oleObj name="Document" r:id="rId4" imgW="3823200" imgH="199908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6800" y="3973514"/>
                        <a:ext cx="5994400" cy="2351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42121888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7" name="Rectangle 7"/>
          <p:cNvSpPr>
            <a:spLocks noGrp="1" noChangeArrowheads="1"/>
          </p:cNvSpPr>
          <p:nvPr>
            <p:ph type="title"/>
          </p:nvPr>
        </p:nvSpPr>
        <p:spPr/>
        <p:txBody>
          <a:bodyPr/>
          <a:lstStyle/>
          <a:p>
            <a:r>
              <a:rPr lang="en-US"/>
              <a:t>Graph Data </a:t>
            </a:r>
          </a:p>
        </p:txBody>
      </p:sp>
      <p:sp>
        <p:nvSpPr>
          <p:cNvPr id="783368" name="Rectangle 8"/>
          <p:cNvSpPr>
            <a:spLocks noGrp="1" noChangeArrowheads="1"/>
          </p:cNvSpPr>
          <p:nvPr>
            <p:ph type="body" idx="1"/>
          </p:nvPr>
        </p:nvSpPr>
        <p:spPr/>
        <p:txBody>
          <a:bodyPr/>
          <a:lstStyle/>
          <a:p>
            <a:r>
              <a:rPr lang="en-US"/>
              <a:t>Examples: Generic graph and HTML Links </a:t>
            </a:r>
          </a:p>
        </p:txBody>
      </p:sp>
      <p:graphicFrame>
        <p:nvGraphicFramePr>
          <p:cNvPr id="783365" name="Object 5"/>
          <p:cNvGraphicFramePr>
            <a:graphicFrameLocks noChangeAspect="1"/>
          </p:cNvGraphicFramePr>
          <p:nvPr/>
        </p:nvGraphicFramePr>
        <p:xfrm>
          <a:off x="304800" y="2133600"/>
          <a:ext cx="4741333" cy="2730500"/>
        </p:xfrm>
        <a:graphic>
          <a:graphicData uri="http://schemas.openxmlformats.org/presentationml/2006/ole">
            <mc:AlternateContent xmlns:mc="http://schemas.openxmlformats.org/markup-compatibility/2006">
              <mc:Choice xmlns:v="urn:schemas-microsoft-com:vml" Requires="v">
                <p:oleObj spid="_x0000_s13329" name="VISIO" r:id="rId4" imgW="840600" imgH="646200" progId="Visio.Drawing.6">
                  <p:embed/>
                </p:oleObj>
              </mc:Choice>
              <mc:Fallback>
                <p:oleObj name="VISIO" r:id="rId4" imgW="840600" imgH="6462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133600"/>
                        <a:ext cx="4741333" cy="2730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83366" name="Object 6"/>
          <p:cNvGraphicFramePr>
            <a:graphicFrameLocks noChangeAspect="1"/>
          </p:cNvGraphicFramePr>
          <p:nvPr/>
        </p:nvGraphicFramePr>
        <p:xfrm>
          <a:off x="5892800" y="2112964"/>
          <a:ext cx="6096000" cy="2352675"/>
        </p:xfrm>
        <a:graphic>
          <a:graphicData uri="http://schemas.openxmlformats.org/presentationml/2006/ole">
            <mc:AlternateContent xmlns:mc="http://schemas.openxmlformats.org/markup-compatibility/2006">
              <mc:Choice xmlns:v="urn:schemas-microsoft-com:vml" Requires="v">
                <p:oleObj spid="_x0000_s13330" name="VISIO" r:id="rId6" imgW="4234680" imgH="2179800" progId="Visio.Drawing.6">
                  <p:embed/>
                </p:oleObj>
              </mc:Choice>
              <mc:Fallback>
                <p:oleObj name="VISIO" r:id="rId6" imgW="4234680" imgH="2179800"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92800" y="2112964"/>
                        <a:ext cx="6096000" cy="2352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7191500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7" name="Rectangle 7"/>
          <p:cNvSpPr>
            <a:spLocks noGrp="1" noChangeArrowheads="1"/>
          </p:cNvSpPr>
          <p:nvPr>
            <p:ph type="title"/>
          </p:nvPr>
        </p:nvSpPr>
        <p:spPr/>
        <p:txBody>
          <a:bodyPr/>
          <a:lstStyle/>
          <a:p>
            <a:r>
              <a:rPr lang="en-US"/>
              <a:t>Chemical Data </a:t>
            </a:r>
          </a:p>
        </p:txBody>
      </p:sp>
      <p:sp>
        <p:nvSpPr>
          <p:cNvPr id="788488" name="Rectangle 8"/>
          <p:cNvSpPr>
            <a:spLocks noGrp="1" noChangeArrowheads="1"/>
          </p:cNvSpPr>
          <p:nvPr>
            <p:ph type="body" idx="1"/>
          </p:nvPr>
        </p:nvSpPr>
        <p:spPr/>
        <p:txBody>
          <a:bodyPr/>
          <a:lstStyle/>
          <a:p>
            <a:r>
              <a:rPr lang="en-US"/>
              <a:t>Benzene Molecule: C</a:t>
            </a:r>
            <a:r>
              <a:rPr lang="en-US" baseline="-25000"/>
              <a:t>6</a:t>
            </a:r>
            <a:r>
              <a:rPr lang="en-US"/>
              <a:t>H</a:t>
            </a:r>
            <a:r>
              <a:rPr lang="en-US" baseline="-25000"/>
              <a:t>6</a:t>
            </a:r>
          </a:p>
          <a:p>
            <a:endParaRPr lang="en-US"/>
          </a:p>
        </p:txBody>
      </p:sp>
      <p:graphicFrame>
        <p:nvGraphicFramePr>
          <p:cNvPr id="788486" name="Object 6"/>
          <p:cNvGraphicFramePr>
            <a:graphicFrameLocks noChangeAspect="1"/>
          </p:cNvGraphicFramePr>
          <p:nvPr/>
        </p:nvGraphicFramePr>
        <p:xfrm>
          <a:off x="3149601" y="2057401"/>
          <a:ext cx="5228167" cy="3656013"/>
        </p:xfrm>
        <a:graphic>
          <a:graphicData uri="http://schemas.openxmlformats.org/presentationml/2006/ole">
            <mc:AlternateContent xmlns:mc="http://schemas.openxmlformats.org/markup-compatibility/2006">
              <mc:Choice xmlns:v="urn:schemas-microsoft-com:vml" Requires="v">
                <p:oleObj spid="_x0000_s15369" name="VISIO" r:id="rId4" imgW="5801400" imgH="5407920" progId="Visio.Drawing.6">
                  <p:embed/>
                </p:oleObj>
              </mc:Choice>
              <mc:Fallback>
                <p:oleObj name="VISIO" r:id="rId4" imgW="5801400" imgH="54079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9601" y="2057401"/>
                        <a:ext cx="5228167" cy="36560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3419899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20" name="Rectangle 12"/>
          <p:cNvSpPr>
            <a:spLocks noGrp="1" noChangeArrowheads="1"/>
          </p:cNvSpPr>
          <p:nvPr>
            <p:ph type="title"/>
          </p:nvPr>
        </p:nvSpPr>
        <p:spPr/>
        <p:txBody>
          <a:bodyPr/>
          <a:lstStyle/>
          <a:p>
            <a:r>
              <a:rPr lang="en-US"/>
              <a:t>Ordered Data </a:t>
            </a:r>
          </a:p>
        </p:txBody>
      </p:sp>
      <p:sp>
        <p:nvSpPr>
          <p:cNvPr id="785421" name="Rectangle 13"/>
          <p:cNvSpPr>
            <a:spLocks noGrp="1" noChangeArrowheads="1"/>
          </p:cNvSpPr>
          <p:nvPr>
            <p:ph type="body" idx="1"/>
          </p:nvPr>
        </p:nvSpPr>
        <p:spPr/>
        <p:txBody>
          <a:bodyPr/>
          <a:lstStyle/>
          <a:p>
            <a:r>
              <a:rPr lang="en-US"/>
              <a:t>Sequences of transactions</a:t>
            </a:r>
          </a:p>
        </p:txBody>
      </p:sp>
      <p:pic>
        <p:nvPicPr>
          <p:cNvPr id="7854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3634" y="2408238"/>
            <a:ext cx="6828367" cy="38401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85415" name="Text Box 7"/>
          <p:cNvSpPr txBox="1">
            <a:spLocks noChangeArrowheads="1"/>
          </p:cNvSpPr>
          <p:nvPr/>
        </p:nvSpPr>
        <p:spPr bwMode="auto">
          <a:xfrm>
            <a:off x="3230033" y="5486401"/>
            <a:ext cx="27432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a:t>An element of the sequence</a:t>
            </a:r>
          </a:p>
        </p:txBody>
      </p:sp>
      <p:sp>
        <p:nvSpPr>
          <p:cNvPr id="785416" name="AutoShape 8"/>
          <p:cNvSpPr>
            <a:spLocks/>
          </p:cNvSpPr>
          <p:nvPr/>
        </p:nvSpPr>
        <p:spPr bwMode="auto">
          <a:xfrm rot="16200000">
            <a:off x="4080933" y="4229100"/>
            <a:ext cx="533400" cy="1828800"/>
          </a:xfrm>
          <a:prstGeom prst="leftBrace">
            <a:avLst>
              <a:gd name="adj1" fmla="val 21429"/>
              <a:gd name="adj2" fmla="val 50000"/>
            </a:avLst>
          </a:prstGeom>
          <a:noFill/>
          <a:ln w="2540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85417" name="Text Box 9"/>
          <p:cNvSpPr txBox="1">
            <a:spLocks noChangeArrowheads="1"/>
          </p:cNvSpPr>
          <p:nvPr/>
        </p:nvSpPr>
        <p:spPr bwMode="auto">
          <a:xfrm>
            <a:off x="3352800" y="1828800"/>
            <a:ext cx="27432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a:t>Items/Events</a:t>
            </a:r>
          </a:p>
        </p:txBody>
      </p:sp>
      <p:sp>
        <p:nvSpPr>
          <p:cNvPr id="785418" name="Line 10"/>
          <p:cNvSpPr>
            <a:spLocks noChangeShapeType="1"/>
          </p:cNvSpPr>
          <p:nvPr/>
        </p:nvSpPr>
        <p:spPr bwMode="auto">
          <a:xfrm>
            <a:off x="4165600" y="2286000"/>
            <a:ext cx="0" cy="8382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785419" name="Line 11"/>
          <p:cNvSpPr>
            <a:spLocks noChangeShapeType="1"/>
          </p:cNvSpPr>
          <p:nvPr/>
        </p:nvSpPr>
        <p:spPr bwMode="auto">
          <a:xfrm>
            <a:off x="4775200" y="2286000"/>
            <a:ext cx="0" cy="8382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8863972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Picture 7" descr="18-domo-data-never-sleeps-6.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504" y="105870"/>
            <a:ext cx="3676149" cy="6279935"/>
          </a:xfrm>
          <a:prstGeom prst="rect">
            <a:avLst/>
          </a:prstGeom>
        </p:spPr>
      </p:pic>
      <p:pic>
        <p:nvPicPr>
          <p:cNvPr id="9" name="Picture 8"/>
          <p:cNvPicPr>
            <a:picLocks noChangeAspect="1"/>
          </p:cNvPicPr>
          <p:nvPr/>
        </p:nvPicPr>
        <p:blipFill>
          <a:blip r:embed="rId3"/>
          <a:stretch>
            <a:fillRect/>
          </a:stretch>
        </p:blipFill>
        <p:spPr>
          <a:xfrm>
            <a:off x="6756987" y="1887675"/>
            <a:ext cx="2476500" cy="2476500"/>
          </a:xfrm>
          <a:prstGeom prst="rect">
            <a:avLst/>
          </a:prstGeom>
        </p:spPr>
      </p:pic>
      <p:sp>
        <p:nvSpPr>
          <p:cNvPr id="10" name="TextBox 9"/>
          <p:cNvSpPr txBox="1"/>
          <p:nvPr/>
        </p:nvSpPr>
        <p:spPr>
          <a:xfrm>
            <a:off x="7221010" y="3553607"/>
            <a:ext cx="1633781" cy="523220"/>
          </a:xfrm>
          <a:prstGeom prst="rect">
            <a:avLst/>
          </a:prstGeom>
          <a:noFill/>
        </p:spPr>
        <p:txBody>
          <a:bodyPr wrap="none" rtlCol="0">
            <a:spAutoFit/>
          </a:bodyPr>
          <a:lstStyle/>
          <a:p>
            <a:r>
              <a:rPr lang="en-US" sz="2800" b="1" dirty="0" smtClean="0">
                <a:solidFill>
                  <a:schemeClr val="bg1"/>
                </a:solidFill>
              </a:rPr>
              <a:t>Customer</a:t>
            </a:r>
            <a:endParaRPr lang="en-US" sz="2800" b="1" dirty="0">
              <a:solidFill>
                <a:schemeClr val="bg1"/>
              </a:solidFill>
            </a:endParaRPr>
          </a:p>
        </p:txBody>
      </p:sp>
      <p:pic>
        <p:nvPicPr>
          <p:cNvPr id="11" name="Picture 10"/>
          <p:cNvPicPr>
            <a:picLocks noChangeAspect="1"/>
          </p:cNvPicPr>
          <p:nvPr/>
        </p:nvPicPr>
        <p:blipFill>
          <a:blip r:embed="rId4"/>
          <a:stretch>
            <a:fillRect/>
          </a:stretch>
        </p:blipFill>
        <p:spPr>
          <a:xfrm>
            <a:off x="6024645" y="1238357"/>
            <a:ext cx="730215" cy="275327"/>
          </a:xfrm>
          <a:prstGeom prst="rect">
            <a:avLst/>
          </a:prstGeom>
        </p:spPr>
      </p:pic>
      <p:pic>
        <p:nvPicPr>
          <p:cNvPr id="12" name="Picture 11"/>
          <p:cNvPicPr>
            <a:picLocks noChangeAspect="1"/>
          </p:cNvPicPr>
          <p:nvPr/>
        </p:nvPicPr>
        <p:blipFill>
          <a:blip r:embed="rId5"/>
          <a:stretch>
            <a:fillRect/>
          </a:stretch>
        </p:blipFill>
        <p:spPr>
          <a:xfrm>
            <a:off x="4812573" y="1801436"/>
            <a:ext cx="465656" cy="451878"/>
          </a:xfrm>
          <a:prstGeom prst="rect">
            <a:avLst/>
          </a:prstGeom>
        </p:spPr>
      </p:pic>
      <p:pic>
        <p:nvPicPr>
          <p:cNvPr id="13" name="Picture 12"/>
          <p:cNvPicPr>
            <a:picLocks noChangeAspect="1"/>
          </p:cNvPicPr>
          <p:nvPr/>
        </p:nvPicPr>
        <p:blipFill>
          <a:blip r:embed="rId6"/>
          <a:stretch>
            <a:fillRect/>
          </a:stretch>
        </p:blipFill>
        <p:spPr>
          <a:xfrm>
            <a:off x="5135759" y="1384997"/>
            <a:ext cx="790060" cy="342900"/>
          </a:xfrm>
          <a:prstGeom prst="rect">
            <a:avLst/>
          </a:prstGeom>
        </p:spPr>
      </p:pic>
      <p:sp>
        <p:nvSpPr>
          <p:cNvPr id="14" name="Oval 13"/>
          <p:cNvSpPr/>
          <p:nvPr/>
        </p:nvSpPr>
        <p:spPr>
          <a:xfrm>
            <a:off x="5798819" y="1816797"/>
            <a:ext cx="855133" cy="86080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050" dirty="0" smtClean="0"/>
              <a:t>Social Media</a:t>
            </a:r>
            <a:endParaRPr lang="en-US" sz="1050" dirty="0"/>
          </a:p>
        </p:txBody>
      </p:sp>
      <p:cxnSp>
        <p:nvCxnSpPr>
          <p:cNvPr id="15" name="Straight Connector 14"/>
          <p:cNvCxnSpPr/>
          <p:nvPr/>
        </p:nvCxnSpPr>
        <p:spPr>
          <a:xfrm flipH="1" flipV="1">
            <a:off x="6502987" y="2625873"/>
            <a:ext cx="939801" cy="8001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flipV="1">
            <a:off x="5982287" y="3830976"/>
            <a:ext cx="86475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5134186" y="3362474"/>
            <a:ext cx="855133" cy="86080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50" dirty="0" smtClean="0"/>
              <a:t>Gaming</a:t>
            </a:r>
            <a:endParaRPr lang="en-US" sz="1050" dirty="0"/>
          </a:p>
        </p:txBody>
      </p:sp>
      <p:cxnSp>
        <p:nvCxnSpPr>
          <p:cNvPr id="18" name="Straight Connector 17"/>
          <p:cNvCxnSpPr>
            <a:endCxn id="11" idx="2"/>
          </p:cNvCxnSpPr>
          <p:nvPr/>
        </p:nvCxnSpPr>
        <p:spPr>
          <a:xfrm flipV="1">
            <a:off x="6299787" y="1513684"/>
            <a:ext cx="89966" cy="303113"/>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14" idx="1"/>
          </p:cNvCxnSpPr>
          <p:nvPr/>
        </p:nvCxnSpPr>
        <p:spPr>
          <a:xfrm flipH="1" flipV="1">
            <a:off x="5652087" y="1666085"/>
            <a:ext cx="271963" cy="276774"/>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endCxn id="14" idx="2"/>
          </p:cNvCxnSpPr>
          <p:nvPr/>
        </p:nvCxnSpPr>
        <p:spPr>
          <a:xfrm>
            <a:off x="5278229" y="2042736"/>
            <a:ext cx="520590" cy="20446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22" idx="6"/>
          </p:cNvCxnSpPr>
          <p:nvPr/>
        </p:nvCxnSpPr>
        <p:spPr>
          <a:xfrm flipH="1">
            <a:off x="6652183" y="4364175"/>
            <a:ext cx="676306" cy="914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5797050" y="4848374"/>
            <a:ext cx="855133" cy="86080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800" dirty="0" smtClean="0"/>
              <a:t>Entertain</a:t>
            </a:r>
            <a:endParaRPr lang="en-US" sz="800" dirty="0"/>
          </a:p>
        </p:txBody>
      </p:sp>
      <p:sp>
        <p:nvSpPr>
          <p:cNvPr id="23" name="Oval 22"/>
          <p:cNvSpPr/>
          <p:nvPr/>
        </p:nvSpPr>
        <p:spPr>
          <a:xfrm>
            <a:off x="9440514" y="1763336"/>
            <a:ext cx="855133" cy="860802"/>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00" dirty="0" smtClean="0"/>
              <a:t>Banking</a:t>
            </a:r>
          </a:p>
          <a:p>
            <a:pPr algn="ctr"/>
            <a:r>
              <a:rPr lang="en-US" sz="1000" dirty="0" smtClean="0"/>
              <a:t>Finance</a:t>
            </a:r>
            <a:endParaRPr lang="en-US" sz="1000" dirty="0"/>
          </a:p>
        </p:txBody>
      </p:sp>
      <p:cxnSp>
        <p:nvCxnSpPr>
          <p:cNvPr id="24" name="Straight Connector 23"/>
          <p:cNvCxnSpPr/>
          <p:nvPr/>
        </p:nvCxnSpPr>
        <p:spPr>
          <a:xfrm flipH="1">
            <a:off x="8658783" y="2523476"/>
            <a:ext cx="906962" cy="92789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10020481" y="3362474"/>
            <a:ext cx="855133" cy="86080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50" dirty="0" smtClean="0"/>
          </a:p>
          <a:p>
            <a:pPr algn="ctr"/>
            <a:r>
              <a:rPr lang="en-US" sz="1050" dirty="0" smtClean="0"/>
              <a:t>Our</a:t>
            </a:r>
          </a:p>
          <a:p>
            <a:pPr algn="ctr"/>
            <a:r>
              <a:rPr lang="en-US" sz="1050" dirty="0" smtClean="0"/>
              <a:t>Known</a:t>
            </a:r>
          </a:p>
          <a:p>
            <a:pPr algn="ctr"/>
            <a:r>
              <a:rPr lang="en-US" sz="1050" dirty="0" smtClean="0"/>
              <a:t>History</a:t>
            </a:r>
          </a:p>
          <a:p>
            <a:pPr algn="ctr"/>
            <a:endParaRPr lang="en-US" sz="1050" dirty="0"/>
          </a:p>
        </p:txBody>
      </p:sp>
      <p:sp>
        <p:nvSpPr>
          <p:cNvPr id="26" name="Oval 25"/>
          <p:cNvSpPr/>
          <p:nvPr/>
        </p:nvSpPr>
        <p:spPr>
          <a:xfrm>
            <a:off x="9300814" y="4848374"/>
            <a:ext cx="855133" cy="860802"/>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900" dirty="0" smtClean="0"/>
              <a:t>Purchase</a:t>
            </a:r>
            <a:endParaRPr lang="en-US" sz="900" dirty="0"/>
          </a:p>
        </p:txBody>
      </p:sp>
      <p:cxnSp>
        <p:nvCxnSpPr>
          <p:cNvPr id="27" name="Straight Connector 26"/>
          <p:cNvCxnSpPr>
            <a:endCxn id="26" idx="2"/>
          </p:cNvCxnSpPr>
          <p:nvPr/>
        </p:nvCxnSpPr>
        <p:spPr>
          <a:xfrm>
            <a:off x="8658783" y="4364175"/>
            <a:ext cx="642031" cy="914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flipV="1">
            <a:off x="9147836" y="3842280"/>
            <a:ext cx="86475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7"/>
          <a:stretch>
            <a:fillRect/>
          </a:stretch>
        </p:blipFill>
        <p:spPr>
          <a:xfrm>
            <a:off x="4191587" y="3120025"/>
            <a:ext cx="826566" cy="267849"/>
          </a:xfrm>
          <a:prstGeom prst="rect">
            <a:avLst/>
          </a:prstGeom>
        </p:spPr>
      </p:pic>
      <p:pic>
        <p:nvPicPr>
          <p:cNvPr id="30" name="Picture 29"/>
          <p:cNvPicPr>
            <a:picLocks noChangeAspect="1"/>
          </p:cNvPicPr>
          <p:nvPr/>
        </p:nvPicPr>
        <p:blipFill>
          <a:blip r:embed="rId8"/>
          <a:stretch>
            <a:fillRect/>
          </a:stretch>
        </p:blipFill>
        <p:spPr>
          <a:xfrm>
            <a:off x="3941652" y="3603958"/>
            <a:ext cx="869486" cy="523497"/>
          </a:xfrm>
          <a:prstGeom prst="rect">
            <a:avLst/>
          </a:prstGeom>
        </p:spPr>
      </p:pic>
      <p:cxnSp>
        <p:nvCxnSpPr>
          <p:cNvPr id="31" name="Straight Connector 30"/>
          <p:cNvCxnSpPr/>
          <p:nvPr/>
        </p:nvCxnSpPr>
        <p:spPr>
          <a:xfrm>
            <a:off x="4615169" y="3399496"/>
            <a:ext cx="520590" cy="20446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7" idx="2"/>
          </p:cNvCxnSpPr>
          <p:nvPr/>
        </p:nvCxnSpPr>
        <p:spPr>
          <a:xfrm flipV="1">
            <a:off x="4640569" y="3792875"/>
            <a:ext cx="493617" cy="49406"/>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9"/>
          <a:stretch>
            <a:fillRect/>
          </a:stretch>
        </p:blipFill>
        <p:spPr>
          <a:xfrm>
            <a:off x="4628010" y="5152271"/>
            <a:ext cx="653285" cy="303807"/>
          </a:xfrm>
          <a:prstGeom prst="rect">
            <a:avLst/>
          </a:prstGeom>
        </p:spPr>
      </p:pic>
      <p:pic>
        <p:nvPicPr>
          <p:cNvPr id="34" name="Picture 33"/>
          <p:cNvPicPr>
            <a:picLocks noChangeAspect="1"/>
          </p:cNvPicPr>
          <p:nvPr/>
        </p:nvPicPr>
        <p:blipFill>
          <a:blip r:embed="rId10"/>
          <a:stretch>
            <a:fillRect/>
          </a:stretch>
        </p:blipFill>
        <p:spPr>
          <a:xfrm>
            <a:off x="4671438" y="5599826"/>
            <a:ext cx="833731" cy="371097"/>
          </a:xfrm>
          <a:prstGeom prst="rect">
            <a:avLst/>
          </a:prstGeom>
        </p:spPr>
      </p:pic>
      <p:pic>
        <p:nvPicPr>
          <p:cNvPr id="35" name="Picture 34"/>
          <p:cNvPicPr>
            <a:picLocks noChangeAspect="1"/>
          </p:cNvPicPr>
          <p:nvPr/>
        </p:nvPicPr>
        <p:blipFill>
          <a:blip r:embed="rId11"/>
          <a:stretch>
            <a:fillRect/>
          </a:stretch>
        </p:blipFill>
        <p:spPr>
          <a:xfrm>
            <a:off x="5682969" y="5919450"/>
            <a:ext cx="540618" cy="419774"/>
          </a:xfrm>
          <a:prstGeom prst="rect">
            <a:avLst/>
          </a:prstGeom>
        </p:spPr>
      </p:pic>
      <p:cxnSp>
        <p:nvCxnSpPr>
          <p:cNvPr id="36" name="Straight Connector 35"/>
          <p:cNvCxnSpPr/>
          <p:nvPr/>
        </p:nvCxnSpPr>
        <p:spPr>
          <a:xfrm flipV="1">
            <a:off x="5266595" y="5263283"/>
            <a:ext cx="493617" cy="49406"/>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34" idx="3"/>
          </p:cNvCxnSpPr>
          <p:nvPr/>
        </p:nvCxnSpPr>
        <p:spPr>
          <a:xfrm flipV="1">
            <a:off x="5505169" y="5546234"/>
            <a:ext cx="370916" cy="23914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971271" y="5721876"/>
            <a:ext cx="215246" cy="18208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39" name="Picture 38"/>
          <p:cNvPicPr>
            <a:picLocks noChangeAspect="1"/>
          </p:cNvPicPr>
          <p:nvPr/>
        </p:nvPicPr>
        <p:blipFill>
          <a:blip r:embed="rId12"/>
          <a:stretch>
            <a:fillRect/>
          </a:stretch>
        </p:blipFill>
        <p:spPr>
          <a:xfrm>
            <a:off x="11468687" y="3387873"/>
            <a:ext cx="292100" cy="292100"/>
          </a:xfrm>
          <a:prstGeom prst="rect">
            <a:avLst/>
          </a:prstGeom>
        </p:spPr>
      </p:pic>
      <p:pic>
        <p:nvPicPr>
          <p:cNvPr id="40" name="Picture 39"/>
          <p:cNvPicPr>
            <a:picLocks noChangeAspect="1"/>
          </p:cNvPicPr>
          <p:nvPr/>
        </p:nvPicPr>
        <p:blipFill>
          <a:blip r:embed="rId13"/>
          <a:stretch>
            <a:fillRect/>
          </a:stretch>
        </p:blipFill>
        <p:spPr>
          <a:xfrm>
            <a:off x="10528887" y="1544381"/>
            <a:ext cx="845289" cy="155455"/>
          </a:xfrm>
          <a:prstGeom prst="rect">
            <a:avLst/>
          </a:prstGeom>
        </p:spPr>
      </p:pic>
      <p:pic>
        <p:nvPicPr>
          <p:cNvPr id="41" name="Picture 40"/>
          <p:cNvPicPr>
            <a:picLocks noChangeAspect="1"/>
          </p:cNvPicPr>
          <p:nvPr/>
        </p:nvPicPr>
        <p:blipFill>
          <a:blip r:embed="rId14"/>
          <a:stretch>
            <a:fillRect/>
          </a:stretch>
        </p:blipFill>
        <p:spPr>
          <a:xfrm>
            <a:off x="10845009" y="1730973"/>
            <a:ext cx="618067" cy="618067"/>
          </a:xfrm>
          <a:prstGeom prst="rect">
            <a:avLst/>
          </a:prstGeom>
        </p:spPr>
      </p:pic>
      <p:pic>
        <p:nvPicPr>
          <p:cNvPr id="42" name="Picture 41"/>
          <p:cNvPicPr>
            <a:picLocks noChangeAspect="1"/>
          </p:cNvPicPr>
          <p:nvPr/>
        </p:nvPicPr>
        <p:blipFill>
          <a:blip r:embed="rId15"/>
          <a:stretch>
            <a:fillRect/>
          </a:stretch>
        </p:blipFill>
        <p:spPr>
          <a:xfrm>
            <a:off x="9951484" y="1209346"/>
            <a:ext cx="483863" cy="304338"/>
          </a:xfrm>
          <a:prstGeom prst="rect">
            <a:avLst/>
          </a:prstGeom>
        </p:spPr>
      </p:pic>
      <p:cxnSp>
        <p:nvCxnSpPr>
          <p:cNvPr id="43" name="Straight Connector 42"/>
          <p:cNvCxnSpPr>
            <a:endCxn id="42" idx="2"/>
          </p:cNvCxnSpPr>
          <p:nvPr/>
        </p:nvCxnSpPr>
        <p:spPr>
          <a:xfrm flipV="1">
            <a:off x="10035352" y="1513684"/>
            <a:ext cx="158064" cy="28775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10266784" y="1742284"/>
            <a:ext cx="427203" cy="28775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10321047" y="2040007"/>
            <a:ext cx="549362" cy="15373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46" name="Picture 45"/>
          <p:cNvPicPr>
            <a:picLocks noChangeAspect="1"/>
          </p:cNvPicPr>
          <p:nvPr/>
        </p:nvPicPr>
        <p:blipFill>
          <a:blip r:embed="rId16"/>
          <a:stretch>
            <a:fillRect/>
          </a:stretch>
        </p:blipFill>
        <p:spPr>
          <a:xfrm>
            <a:off x="10295647" y="5821135"/>
            <a:ext cx="825500" cy="299576"/>
          </a:xfrm>
          <a:prstGeom prst="rect">
            <a:avLst/>
          </a:prstGeom>
        </p:spPr>
      </p:pic>
      <p:pic>
        <p:nvPicPr>
          <p:cNvPr id="47" name="Picture 46"/>
          <p:cNvPicPr>
            <a:picLocks noChangeAspect="1"/>
          </p:cNvPicPr>
          <p:nvPr/>
        </p:nvPicPr>
        <p:blipFill>
          <a:blip r:embed="rId17"/>
          <a:stretch>
            <a:fillRect/>
          </a:stretch>
        </p:blipFill>
        <p:spPr>
          <a:xfrm>
            <a:off x="10592387" y="5187253"/>
            <a:ext cx="850900" cy="456859"/>
          </a:xfrm>
          <a:prstGeom prst="rect">
            <a:avLst/>
          </a:prstGeom>
        </p:spPr>
      </p:pic>
      <p:pic>
        <p:nvPicPr>
          <p:cNvPr id="48" name="Picture 47"/>
          <p:cNvPicPr>
            <a:picLocks noChangeAspect="1"/>
          </p:cNvPicPr>
          <p:nvPr/>
        </p:nvPicPr>
        <p:blipFill>
          <a:blip r:embed="rId18"/>
          <a:stretch>
            <a:fillRect/>
          </a:stretch>
        </p:blipFill>
        <p:spPr>
          <a:xfrm>
            <a:off x="9567515" y="6088092"/>
            <a:ext cx="720072" cy="384663"/>
          </a:xfrm>
          <a:prstGeom prst="rect">
            <a:avLst/>
          </a:prstGeom>
        </p:spPr>
      </p:pic>
      <p:cxnSp>
        <p:nvCxnSpPr>
          <p:cNvPr id="49" name="Straight Connector 48"/>
          <p:cNvCxnSpPr/>
          <p:nvPr/>
        </p:nvCxnSpPr>
        <p:spPr>
          <a:xfrm flipV="1">
            <a:off x="10901014" y="3565673"/>
            <a:ext cx="549362" cy="15373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50" name="Picture 49"/>
          <p:cNvPicPr>
            <a:picLocks noChangeAspect="1"/>
          </p:cNvPicPr>
          <p:nvPr/>
        </p:nvPicPr>
        <p:blipFill>
          <a:blip r:embed="rId19"/>
          <a:stretch>
            <a:fillRect/>
          </a:stretch>
        </p:blipFill>
        <p:spPr>
          <a:xfrm>
            <a:off x="11374176" y="3911232"/>
            <a:ext cx="524913" cy="250343"/>
          </a:xfrm>
          <a:prstGeom prst="rect">
            <a:avLst/>
          </a:prstGeom>
        </p:spPr>
      </p:pic>
      <p:cxnSp>
        <p:nvCxnSpPr>
          <p:cNvPr id="51" name="Straight Connector 50"/>
          <p:cNvCxnSpPr>
            <a:endCxn id="50" idx="1"/>
          </p:cNvCxnSpPr>
          <p:nvPr/>
        </p:nvCxnSpPr>
        <p:spPr>
          <a:xfrm>
            <a:off x="10919325" y="3911233"/>
            <a:ext cx="454851" cy="12517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0160666" y="5240543"/>
            <a:ext cx="549362" cy="12789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0071766" y="5621543"/>
            <a:ext cx="549362" cy="12789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56403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3" name="Rectangle 5"/>
          <p:cNvSpPr>
            <a:spLocks noGrp="1" noChangeArrowheads="1"/>
          </p:cNvSpPr>
          <p:nvPr>
            <p:ph type="title"/>
          </p:nvPr>
        </p:nvSpPr>
        <p:spPr/>
        <p:txBody>
          <a:bodyPr/>
          <a:lstStyle/>
          <a:p>
            <a:r>
              <a:rPr lang="en-US"/>
              <a:t>Ordered Data </a:t>
            </a:r>
          </a:p>
        </p:txBody>
      </p:sp>
      <p:sp>
        <p:nvSpPr>
          <p:cNvPr id="790534" name="Rectangle 6"/>
          <p:cNvSpPr>
            <a:spLocks noGrp="1" noChangeArrowheads="1"/>
          </p:cNvSpPr>
          <p:nvPr>
            <p:ph type="body" idx="1"/>
          </p:nvPr>
        </p:nvSpPr>
        <p:spPr/>
        <p:txBody>
          <a:bodyPr/>
          <a:lstStyle/>
          <a:p>
            <a:r>
              <a:rPr lang="en-US"/>
              <a:t> Genomic sequence data</a:t>
            </a:r>
          </a:p>
        </p:txBody>
      </p:sp>
      <p:graphicFrame>
        <p:nvGraphicFramePr>
          <p:cNvPr id="790532" name="Object 4"/>
          <p:cNvGraphicFramePr>
            <a:graphicFrameLocks noChangeAspect="1"/>
          </p:cNvGraphicFramePr>
          <p:nvPr/>
        </p:nvGraphicFramePr>
        <p:xfrm>
          <a:off x="2133601" y="1828800"/>
          <a:ext cx="5704417" cy="3651250"/>
        </p:xfrm>
        <a:graphic>
          <a:graphicData uri="http://schemas.openxmlformats.org/presentationml/2006/ole">
            <mc:AlternateContent xmlns:mc="http://schemas.openxmlformats.org/markup-compatibility/2006">
              <mc:Choice xmlns:v="urn:schemas-microsoft-com:vml" Requires="v">
                <p:oleObj spid="_x0000_s19465" name="VISIO" r:id="rId4" imgW="2332800" imgH="1990080" progId="Visio.Drawing.6">
                  <p:embed/>
                </p:oleObj>
              </mc:Choice>
              <mc:Fallback>
                <p:oleObj name="VISIO" r:id="rId4" imgW="2332800" imgH="199008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1" y="1828800"/>
                        <a:ext cx="5704417" cy="3651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2558678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7465" name="Picture 9" descr="sst_land_temp_82_best"/>
          <p:cNvPicPr>
            <a:picLocks noGrp="1" noChangeAspect="1" noChangeArrowheads="1" noCrop="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3251200" y="1427164"/>
            <a:ext cx="8839200" cy="497363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sp>
        <p:nvSpPr>
          <p:cNvPr id="787458" name="Rectangle 2"/>
          <p:cNvSpPr>
            <a:spLocks noGrp="1" noChangeArrowheads="1"/>
          </p:cNvSpPr>
          <p:nvPr>
            <p:ph type="title"/>
          </p:nvPr>
        </p:nvSpPr>
        <p:spPr/>
        <p:txBody>
          <a:bodyPr/>
          <a:lstStyle/>
          <a:p>
            <a:r>
              <a:rPr lang="en-US" sz="2800"/>
              <a:t>Ordered Data</a:t>
            </a:r>
          </a:p>
        </p:txBody>
      </p:sp>
      <p:sp>
        <p:nvSpPr>
          <p:cNvPr id="787467" name="Rectangle 11"/>
          <p:cNvSpPr>
            <a:spLocks noGrp="1" noChangeArrowheads="1"/>
          </p:cNvSpPr>
          <p:nvPr>
            <p:ph type="body" idx="1"/>
          </p:nvPr>
        </p:nvSpPr>
        <p:spPr/>
        <p:txBody>
          <a:bodyPr/>
          <a:lstStyle/>
          <a:p>
            <a:r>
              <a:rPr lang="en-US"/>
              <a:t>Spatio-Temporal Data</a:t>
            </a:r>
          </a:p>
        </p:txBody>
      </p:sp>
      <p:sp>
        <p:nvSpPr>
          <p:cNvPr id="787459" name="Rectangle 3"/>
          <p:cNvSpPr>
            <a:spLocks noChangeArrowheads="1"/>
          </p:cNvSpPr>
          <p:nvPr/>
        </p:nvSpPr>
        <p:spPr bwMode="auto">
          <a:xfrm>
            <a:off x="3556000" y="2667000"/>
            <a:ext cx="1219200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787468" name="Text Box 12"/>
          <p:cNvSpPr txBox="1">
            <a:spLocks noChangeArrowheads="1"/>
          </p:cNvSpPr>
          <p:nvPr/>
        </p:nvSpPr>
        <p:spPr bwMode="auto">
          <a:xfrm>
            <a:off x="1117600" y="2955926"/>
            <a:ext cx="3048000" cy="100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000"/>
              <a:t>Average Monthly Temperature of land and ocean</a:t>
            </a:r>
          </a:p>
        </p:txBody>
      </p:sp>
    </p:spTree>
    <p:extLst>
      <p:ext uri="{BB962C8B-B14F-4D97-AF65-F5344CB8AC3E}">
        <p14:creationId xmlns:p14="http://schemas.microsoft.com/office/powerpoint/2010/main" val="10037885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81" name="Rectangle 5"/>
          <p:cNvSpPr>
            <a:spLocks noGrp="1" noChangeArrowheads="1"/>
          </p:cNvSpPr>
          <p:nvPr>
            <p:ph type="title"/>
          </p:nvPr>
        </p:nvSpPr>
        <p:spPr/>
        <p:txBody>
          <a:bodyPr/>
          <a:lstStyle/>
          <a:p>
            <a:r>
              <a:rPr lang="en-US"/>
              <a:t>Data Quality </a:t>
            </a:r>
          </a:p>
        </p:txBody>
      </p:sp>
      <p:sp>
        <p:nvSpPr>
          <p:cNvPr id="792582" name="Rectangle 6"/>
          <p:cNvSpPr>
            <a:spLocks noGrp="1" noChangeArrowheads="1"/>
          </p:cNvSpPr>
          <p:nvPr>
            <p:ph type="body" idx="1"/>
          </p:nvPr>
        </p:nvSpPr>
        <p:spPr/>
        <p:txBody>
          <a:bodyPr/>
          <a:lstStyle/>
          <a:p>
            <a:r>
              <a:rPr lang="en-US"/>
              <a:t>What kinds of data quality problems?</a:t>
            </a:r>
          </a:p>
          <a:p>
            <a:r>
              <a:rPr lang="en-US"/>
              <a:t>How can we detect problems with the data? </a:t>
            </a:r>
          </a:p>
          <a:p>
            <a:r>
              <a:rPr lang="en-US"/>
              <a:t>What can we do about these problems? </a:t>
            </a:r>
          </a:p>
          <a:p>
            <a:pPr lvl="4"/>
            <a:endParaRPr lang="en-US"/>
          </a:p>
          <a:p>
            <a:pPr lvl="4"/>
            <a:endParaRPr lang="en-US"/>
          </a:p>
          <a:p>
            <a:r>
              <a:rPr lang="en-US"/>
              <a:t>Examples of data quality problems: </a:t>
            </a:r>
          </a:p>
          <a:p>
            <a:pPr lvl="1"/>
            <a:r>
              <a:rPr lang="en-US"/>
              <a:t>Noise and outliers </a:t>
            </a:r>
          </a:p>
          <a:p>
            <a:pPr lvl="1"/>
            <a:r>
              <a:rPr lang="en-US"/>
              <a:t>missing values </a:t>
            </a:r>
          </a:p>
          <a:p>
            <a:pPr lvl="1"/>
            <a:r>
              <a:rPr lang="en-US"/>
              <a:t>duplicate data </a:t>
            </a:r>
          </a:p>
        </p:txBody>
      </p:sp>
    </p:spTree>
    <p:extLst>
      <p:ext uri="{BB962C8B-B14F-4D97-AF65-F5344CB8AC3E}">
        <p14:creationId xmlns:p14="http://schemas.microsoft.com/office/powerpoint/2010/main" val="29993796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72" name="Rectangle 8"/>
          <p:cNvSpPr>
            <a:spLocks noGrp="1" noChangeArrowheads="1"/>
          </p:cNvSpPr>
          <p:nvPr>
            <p:ph type="title"/>
          </p:nvPr>
        </p:nvSpPr>
        <p:spPr/>
        <p:txBody>
          <a:bodyPr/>
          <a:lstStyle/>
          <a:p>
            <a:r>
              <a:rPr lang="en-US"/>
              <a:t>Noise</a:t>
            </a:r>
          </a:p>
        </p:txBody>
      </p:sp>
      <p:sp>
        <p:nvSpPr>
          <p:cNvPr id="830473" name="Rectangle 9"/>
          <p:cNvSpPr>
            <a:spLocks noGrp="1" noChangeArrowheads="1"/>
          </p:cNvSpPr>
          <p:nvPr>
            <p:ph type="body" idx="1"/>
          </p:nvPr>
        </p:nvSpPr>
        <p:spPr/>
        <p:txBody>
          <a:bodyPr>
            <a:normAutofit/>
          </a:bodyPr>
          <a:lstStyle/>
          <a:p>
            <a:r>
              <a:rPr lang="en-US" sz="2200" dirty="0"/>
              <a:t>Noise refers to modification of original values</a:t>
            </a:r>
          </a:p>
          <a:p>
            <a:pPr lvl="1"/>
            <a:r>
              <a:rPr lang="en-US" sz="2200" dirty="0"/>
              <a:t>Examples: distortion of a person</a:t>
            </a:r>
            <a:r>
              <a:rPr lang="ja-JP" altLang="en-US" sz="2200" dirty="0">
                <a:latin typeface="Arial"/>
              </a:rPr>
              <a:t>’</a:t>
            </a:r>
            <a:r>
              <a:rPr lang="en-US" sz="2200" dirty="0"/>
              <a:t>s voice when talking on a poor phone and </a:t>
            </a:r>
            <a:r>
              <a:rPr lang="ja-JP" altLang="en-US" sz="2200" dirty="0">
                <a:latin typeface="Arial"/>
              </a:rPr>
              <a:t>“</a:t>
            </a:r>
            <a:r>
              <a:rPr lang="en-US" sz="2200" dirty="0"/>
              <a:t>snow</a:t>
            </a:r>
            <a:r>
              <a:rPr lang="ja-JP" altLang="en-US" sz="2200" dirty="0">
                <a:latin typeface="Arial"/>
              </a:rPr>
              <a:t>”</a:t>
            </a:r>
            <a:r>
              <a:rPr lang="en-US" sz="2200" dirty="0"/>
              <a:t> on television screen</a:t>
            </a:r>
          </a:p>
          <a:p>
            <a:pPr lvl="1"/>
            <a:endParaRPr lang="en-US" sz="2200" dirty="0"/>
          </a:p>
          <a:p>
            <a:pPr lvl="1"/>
            <a:endParaRPr lang="en-US" sz="2200" dirty="0"/>
          </a:p>
        </p:txBody>
      </p:sp>
      <p:pic>
        <p:nvPicPr>
          <p:cNvPr id="830468" name="Picture 4"/>
          <p:cNvPicPr>
            <a:picLocks noChangeAspect="1" noChangeArrowheads="1"/>
          </p:cNvPicPr>
          <p:nvPr/>
        </p:nvPicPr>
        <p:blipFill>
          <a:blip r:embed="rId2">
            <a:extLst>
              <a:ext uri="{28A0092B-C50C-407E-A947-70E740481C1C}">
                <a14:useLocalDpi xmlns:a14="http://schemas.microsoft.com/office/drawing/2010/main" val="0"/>
              </a:ext>
            </a:extLst>
          </a:blip>
          <a:srcRect l="6250"/>
          <a:stretch>
            <a:fillRect/>
          </a:stretch>
        </p:blipFill>
        <p:spPr bwMode="auto">
          <a:xfrm>
            <a:off x="1267096" y="2780828"/>
            <a:ext cx="5017287" cy="30103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830469" name="Picture 5"/>
          <p:cNvPicPr>
            <a:picLocks noChangeAspect="1" noChangeArrowheads="1"/>
          </p:cNvPicPr>
          <p:nvPr/>
        </p:nvPicPr>
        <p:blipFill>
          <a:blip r:embed="rId3">
            <a:extLst>
              <a:ext uri="{28A0092B-C50C-407E-A947-70E740481C1C}">
                <a14:useLocalDpi xmlns:a14="http://schemas.microsoft.com/office/drawing/2010/main" val="0"/>
              </a:ext>
            </a:extLst>
          </a:blip>
          <a:srcRect l="8392" r="6250"/>
          <a:stretch>
            <a:fillRect/>
          </a:stretch>
        </p:blipFill>
        <p:spPr bwMode="auto">
          <a:xfrm>
            <a:off x="6292852" y="2827332"/>
            <a:ext cx="4510132" cy="29718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30470" name="Text Box 6"/>
          <p:cNvSpPr txBox="1">
            <a:spLocks noChangeArrowheads="1"/>
          </p:cNvSpPr>
          <p:nvPr/>
        </p:nvSpPr>
        <p:spPr bwMode="auto">
          <a:xfrm>
            <a:off x="2235200" y="5943600"/>
            <a:ext cx="254000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t>Two Sine Waves</a:t>
            </a:r>
          </a:p>
        </p:txBody>
      </p:sp>
      <p:sp>
        <p:nvSpPr>
          <p:cNvPr id="830471" name="Text Box 7"/>
          <p:cNvSpPr txBox="1">
            <a:spLocks noChangeArrowheads="1"/>
          </p:cNvSpPr>
          <p:nvPr/>
        </p:nvSpPr>
        <p:spPr bwMode="auto">
          <a:xfrm>
            <a:off x="6908800" y="5943600"/>
            <a:ext cx="335280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t>Two Sine Waves + Noise</a:t>
            </a:r>
          </a:p>
        </p:txBody>
      </p:sp>
    </p:spTree>
    <p:extLst>
      <p:ext uri="{BB962C8B-B14F-4D97-AF65-F5344CB8AC3E}">
        <p14:creationId xmlns:p14="http://schemas.microsoft.com/office/powerpoint/2010/main" val="6399330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2"/>
          <p:cNvSpPr>
            <a:spLocks noGrp="1" noChangeArrowheads="1"/>
          </p:cNvSpPr>
          <p:nvPr>
            <p:ph type="title"/>
          </p:nvPr>
        </p:nvSpPr>
        <p:spPr/>
        <p:txBody>
          <a:bodyPr/>
          <a:lstStyle/>
          <a:p>
            <a:r>
              <a:rPr lang="en-US"/>
              <a:t>Outliers</a:t>
            </a:r>
          </a:p>
        </p:txBody>
      </p:sp>
      <p:sp>
        <p:nvSpPr>
          <p:cNvPr id="831491" name="Rectangle 3"/>
          <p:cNvSpPr>
            <a:spLocks noGrp="1" noChangeArrowheads="1"/>
          </p:cNvSpPr>
          <p:nvPr>
            <p:ph type="body" idx="1"/>
          </p:nvPr>
        </p:nvSpPr>
        <p:spPr/>
        <p:txBody>
          <a:bodyPr/>
          <a:lstStyle/>
          <a:p>
            <a:r>
              <a:rPr lang="en-US"/>
              <a:t>Outliers are data objects with characteristics that are considerably different than most of the other data objects in the data set</a:t>
            </a:r>
          </a:p>
          <a:p>
            <a:endParaRPr lang="en-US"/>
          </a:p>
        </p:txBody>
      </p:sp>
      <p:grpSp>
        <p:nvGrpSpPr>
          <p:cNvPr id="831492" name="Group 4"/>
          <p:cNvGrpSpPr>
            <a:grpSpLocks/>
          </p:cNvGrpSpPr>
          <p:nvPr/>
        </p:nvGrpSpPr>
        <p:grpSpPr bwMode="auto">
          <a:xfrm>
            <a:off x="2032000" y="2667000"/>
            <a:ext cx="5689600" cy="3505200"/>
            <a:chOff x="3648" y="2448"/>
            <a:chExt cx="2112" cy="1872"/>
          </a:xfrm>
        </p:grpSpPr>
        <p:pic>
          <p:nvPicPr>
            <p:cNvPr id="8314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 y="2448"/>
              <a:ext cx="2112" cy="18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31494" name="Oval 6"/>
            <p:cNvSpPr>
              <a:spLocks noChangeArrowheads="1"/>
            </p:cNvSpPr>
            <p:nvPr/>
          </p:nvSpPr>
          <p:spPr bwMode="auto">
            <a:xfrm>
              <a:off x="3766" y="2961"/>
              <a:ext cx="86" cy="84"/>
            </a:xfrm>
            <a:prstGeom prst="ellipse">
              <a:avLst/>
            </a:prstGeom>
            <a:noFill/>
            <a:ln w="19050">
              <a:solidFill>
                <a:srgbClr val="FF33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1495" name="Oval 7"/>
            <p:cNvSpPr>
              <a:spLocks noChangeArrowheads="1"/>
            </p:cNvSpPr>
            <p:nvPr/>
          </p:nvSpPr>
          <p:spPr bwMode="auto">
            <a:xfrm>
              <a:off x="3907" y="3224"/>
              <a:ext cx="86" cy="84"/>
            </a:xfrm>
            <a:prstGeom prst="ellipse">
              <a:avLst/>
            </a:prstGeom>
            <a:noFill/>
            <a:ln w="19050">
              <a:solidFill>
                <a:srgbClr val="FF33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1496" name="Oval 8"/>
            <p:cNvSpPr>
              <a:spLocks noChangeArrowheads="1"/>
            </p:cNvSpPr>
            <p:nvPr/>
          </p:nvSpPr>
          <p:spPr bwMode="auto">
            <a:xfrm>
              <a:off x="5612" y="3871"/>
              <a:ext cx="86" cy="85"/>
            </a:xfrm>
            <a:prstGeom prst="ellipse">
              <a:avLst/>
            </a:prstGeom>
            <a:noFill/>
            <a:ln w="19050">
              <a:solidFill>
                <a:srgbClr val="FF33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1497" name="Oval 9"/>
            <p:cNvSpPr>
              <a:spLocks noChangeArrowheads="1"/>
            </p:cNvSpPr>
            <p:nvPr/>
          </p:nvSpPr>
          <p:spPr bwMode="auto">
            <a:xfrm>
              <a:off x="4319" y="3937"/>
              <a:ext cx="86" cy="84"/>
            </a:xfrm>
            <a:prstGeom prst="ellipse">
              <a:avLst/>
            </a:prstGeom>
            <a:noFill/>
            <a:ln w="19050">
              <a:solidFill>
                <a:srgbClr val="FF33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1498" name="Rectangle 10"/>
            <p:cNvSpPr>
              <a:spLocks noChangeArrowheads="1"/>
            </p:cNvSpPr>
            <p:nvPr/>
          </p:nvSpPr>
          <p:spPr bwMode="auto">
            <a:xfrm>
              <a:off x="4944" y="3072"/>
              <a:ext cx="192" cy="240"/>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1499" name="Rectangle 11"/>
            <p:cNvSpPr>
              <a:spLocks noChangeArrowheads="1"/>
            </p:cNvSpPr>
            <p:nvPr/>
          </p:nvSpPr>
          <p:spPr bwMode="auto">
            <a:xfrm>
              <a:off x="3888" y="3120"/>
              <a:ext cx="192" cy="240"/>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3693884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6676" name="Rectangle 4"/>
          <p:cNvSpPr>
            <a:spLocks noGrp="1" noChangeArrowheads="1"/>
          </p:cNvSpPr>
          <p:nvPr>
            <p:ph type="title"/>
          </p:nvPr>
        </p:nvSpPr>
        <p:spPr/>
        <p:txBody>
          <a:bodyPr/>
          <a:lstStyle/>
          <a:p>
            <a:r>
              <a:rPr lang="en-US"/>
              <a:t>Missing Values</a:t>
            </a:r>
          </a:p>
        </p:txBody>
      </p:sp>
      <p:sp>
        <p:nvSpPr>
          <p:cNvPr id="796677" name="Rectangle 5"/>
          <p:cNvSpPr>
            <a:spLocks noGrp="1" noChangeArrowheads="1"/>
          </p:cNvSpPr>
          <p:nvPr>
            <p:ph type="body" idx="1"/>
          </p:nvPr>
        </p:nvSpPr>
        <p:spPr/>
        <p:txBody>
          <a:bodyPr>
            <a:normAutofit lnSpcReduction="10000"/>
          </a:bodyPr>
          <a:lstStyle/>
          <a:p>
            <a:pPr>
              <a:lnSpc>
                <a:spcPct val="90000"/>
              </a:lnSpc>
            </a:pPr>
            <a:r>
              <a:rPr lang="en-US"/>
              <a:t>Reasons for missing values</a:t>
            </a:r>
          </a:p>
          <a:p>
            <a:pPr lvl="1">
              <a:lnSpc>
                <a:spcPct val="90000"/>
              </a:lnSpc>
            </a:pPr>
            <a:r>
              <a:rPr lang="en-US"/>
              <a:t>Information is not collected </a:t>
            </a:r>
            <a:br>
              <a:rPr lang="en-US"/>
            </a:br>
            <a:r>
              <a:rPr lang="en-US"/>
              <a:t>(e.g., people decline to give their age and weight)</a:t>
            </a:r>
          </a:p>
          <a:p>
            <a:pPr lvl="1">
              <a:lnSpc>
                <a:spcPct val="90000"/>
              </a:lnSpc>
            </a:pPr>
            <a:r>
              <a:rPr lang="en-US"/>
              <a:t>Attributes may not be applicable to all cases </a:t>
            </a:r>
            <a:br>
              <a:rPr lang="en-US"/>
            </a:br>
            <a:r>
              <a:rPr lang="en-US"/>
              <a:t>(e.g., annual income is not applicable to children)</a:t>
            </a:r>
          </a:p>
          <a:p>
            <a:pPr lvl="1">
              <a:lnSpc>
                <a:spcPct val="90000"/>
              </a:lnSpc>
            </a:pPr>
            <a:endParaRPr lang="en-US"/>
          </a:p>
          <a:p>
            <a:pPr>
              <a:lnSpc>
                <a:spcPct val="90000"/>
              </a:lnSpc>
            </a:pPr>
            <a:r>
              <a:rPr lang="en-US"/>
              <a:t>Handling missing values</a:t>
            </a:r>
          </a:p>
          <a:p>
            <a:pPr lvl="1">
              <a:lnSpc>
                <a:spcPct val="90000"/>
              </a:lnSpc>
            </a:pPr>
            <a:r>
              <a:rPr lang="en-US"/>
              <a:t>Eliminate Data Objects</a:t>
            </a:r>
          </a:p>
          <a:p>
            <a:pPr lvl="1">
              <a:lnSpc>
                <a:spcPct val="90000"/>
              </a:lnSpc>
            </a:pPr>
            <a:r>
              <a:rPr lang="en-US"/>
              <a:t>Estimate Missing Values</a:t>
            </a:r>
          </a:p>
          <a:p>
            <a:pPr lvl="1">
              <a:lnSpc>
                <a:spcPct val="90000"/>
              </a:lnSpc>
            </a:pPr>
            <a:r>
              <a:rPr lang="en-US"/>
              <a:t>Ignore the Missing Value During Analysis</a:t>
            </a:r>
          </a:p>
          <a:p>
            <a:pPr lvl="1">
              <a:lnSpc>
                <a:spcPct val="90000"/>
              </a:lnSpc>
            </a:pPr>
            <a:r>
              <a:rPr lang="en-US"/>
              <a:t>Replace with all possible values (weighted by their probabilities)</a:t>
            </a:r>
          </a:p>
        </p:txBody>
      </p:sp>
    </p:spTree>
    <p:extLst>
      <p:ext uri="{BB962C8B-B14F-4D97-AF65-F5344CB8AC3E}">
        <p14:creationId xmlns:p14="http://schemas.microsoft.com/office/powerpoint/2010/main" val="18403094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Rectangle 2"/>
          <p:cNvSpPr>
            <a:spLocks noGrp="1" noChangeArrowheads="1"/>
          </p:cNvSpPr>
          <p:nvPr>
            <p:ph type="title"/>
          </p:nvPr>
        </p:nvSpPr>
        <p:spPr/>
        <p:txBody>
          <a:bodyPr/>
          <a:lstStyle/>
          <a:p>
            <a:r>
              <a:rPr lang="en-US"/>
              <a:t>Duplicate Data</a:t>
            </a:r>
          </a:p>
        </p:txBody>
      </p:sp>
      <p:sp>
        <p:nvSpPr>
          <p:cNvPr id="833539" name="Rectangle 3"/>
          <p:cNvSpPr>
            <a:spLocks noGrp="1" noChangeArrowheads="1"/>
          </p:cNvSpPr>
          <p:nvPr>
            <p:ph type="body" idx="1"/>
          </p:nvPr>
        </p:nvSpPr>
        <p:spPr/>
        <p:txBody>
          <a:bodyPr/>
          <a:lstStyle/>
          <a:p>
            <a:r>
              <a:rPr lang="en-US"/>
              <a:t>Data set may include data objects that are duplicates, or almost duplicates of one another</a:t>
            </a:r>
          </a:p>
          <a:p>
            <a:pPr lvl="1"/>
            <a:r>
              <a:rPr lang="en-US"/>
              <a:t>Major issue when merging data from heterogeous sources</a:t>
            </a:r>
          </a:p>
          <a:p>
            <a:pPr lvl="1"/>
            <a:endParaRPr lang="en-US"/>
          </a:p>
          <a:p>
            <a:r>
              <a:rPr lang="en-US"/>
              <a:t>Examples:</a:t>
            </a:r>
          </a:p>
          <a:p>
            <a:pPr lvl="1"/>
            <a:r>
              <a:rPr lang="en-US"/>
              <a:t>Same person with multiple email addresses</a:t>
            </a:r>
          </a:p>
          <a:p>
            <a:pPr lvl="1"/>
            <a:endParaRPr lang="en-US"/>
          </a:p>
          <a:p>
            <a:r>
              <a:rPr lang="en-US"/>
              <a:t>Data cleaning</a:t>
            </a:r>
          </a:p>
          <a:p>
            <a:pPr lvl="1"/>
            <a:r>
              <a:rPr lang="en-US"/>
              <a:t>Process of dealing with duplicate data issues</a:t>
            </a:r>
          </a:p>
        </p:txBody>
      </p:sp>
    </p:spTree>
    <p:extLst>
      <p:ext uri="{BB962C8B-B14F-4D97-AF65-F5344CB8AC3E}">
        <p14:creationId xmlns:p14="http://schemas.microsoft.com/office/powerpoint/2010/main" val="25432041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1026"/>
          <p:cNvSpPr>
            <a:spLocks noGrp="1" noChangeArrowheads="1"/>
          </p:cNvSpPr>
          <p:nvPr>
            <p:ph type="title"/>
          </p:nvPr>
        </p:nvSpPr>
        <p:spPr/>
        <p:txBody>
          <a:bodyPr/>
          <a:lstStyle/>
          <a:p>
            <a:r>
              <a:rPr lang="en-US"/>
              <a:t>Data Preprocessing</a:t>
            </a:r>
          </a:p>
        </p:txBody>
      </p:sp>
      <p:sp>
        <p:nvSpPr>
          <p:cNvPr id="832515" name="Rectangle 1027"/>
          <p:cNvSpPr>
            <a:spLocks noGrp="1" noChangeArrowheads="1"/>
          </p:cNvSpPr>
          <p:nvPr>
            <p:ph type="body" idx="1"/>
          </p:nvPr>
        </p:nvSpPr>
        <p:spPr/>
        <p:txBody>
          <a:bodyPr/>
          <a:lstStyle/>
          <a:p>
            <a:r>
              <a:rPr lang="en-US"/>
              <a:t>Aggregation</a:t>
            </a:r>
          </a:p>
          <a:p>
            <a:r>
              <a:rPr lang="en-US"/>
              <a:t>Sampling</a:t>
            </a:r>
          </a:p>
          <a:p>
            <a:r>
              <a:rPr lang="en-US"/>
              <a:t>Dimensionality Reduction</a:t>
            </a:r>
          </a:p>
          <a:p>
            <a:r>
              <a:rPr lang="en-US"/>
              <a:t>Feature subset selection</a:t>
            </a:r>
          </a:p>
          <a:p>
            <a:r>
              <a:rPr lang="en-US"/>
              <a:t>Feature creation</a:t>
            </a:r>
          </a:p>
          <a:p>
            <a:r>
              <a:rPr lang="en-US"/>
              <a:t>Discretization and Binarization</a:t>
            </a:r>
          </a:p>
          <a:p>
            <a:r>
              <a:rPr lang="en-US"/>
              <a:t>Attribute Transformation</a:t>
            </a:r>
          </a:p>
          <a:p>
            <a:endParaRPr lang="en-US"/>
          </a:p>
        </p:txBody>
      </p:sp>
    </p:spTree>
    <p:extLst>
      <p:ext uri="{BB962C8B-B14F-4D97-AF65-F5344CB8AC3E}">
        <p14:creationId xmlns:p14="http://schemas.microsoft.com/office/powerpoint/2010/main" val="42808196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Labwork</a:t>
            </a:r>
            <a:r>
              <a:rPr lang="en-US" dirty="0" smtClean="0"/>
              <a:t>: Web Scraping</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github.com/gunturbudi/web-scraping/blob/master/Scraping%20Kompas.ipynb</a:t>
            </a:r>
            <a:endParaRPr lang="en-US" dirty="0" smtClean="0"/>
          </a:p>
          <a:p>
            <a:endParaRPr lang="en-US" dirty="0"/>
          </a:p>
          <a:p>
            <a:r>
              <a:rPr lang="en-US" dirty="0"/>
              <a:t>https://github.com/prayanatrisna/python-notebook/blob/master/twitter-api-crawling/Crawling%20Twitter%20with%20API%20and%20Twython.ipynb</a:t>
            </a:r>
          </a:p>
        </p:txBody>
      </p:sp>
    </p:spTree>
    <p:extLst>
      <p:ext uri="{BB962C8B-B14F-4D97-AF65-F5344CB8AC3E}">
        <p14:creationId xmlns:p14="http://schemas.microsoft.com/office/powerpoint/2010/main" val="19406404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p:cNvGrpSpPr>
            <a:grpSpLocks/>
          </p:cNvGrpSpPr>
          <p:nvPr/>
        </p:nvGrpSpPr>
        <p:grpSpPr bwMode="auto">
          <a:xfrm>
            <a:off x="304800" y="1096963"/>
            <a:ext cx="3962400" cy="2263218"/>
            <a:chOff x="228600" y="1096963"/>
            <a:chExt cx="2971800" cy="2263218"/>
          </a:xfrm>
        </p:grpSpPr>
        <p:sp>
          <p:nvSpPr>
            <p:cNvPr id="19458" name="TextBox 4"/>
            <p:cNvSpPr txBox="1">
              <a:spLocks noChangeArrowheads="1"/>
            </p:cNvSpPr>
            <p:nvPr/>
          </p:nvSpPr>
          <p:spPr bwMode="auto">
            <a:xfrm>
              <a:off x="228600" y="2505075"/>
              <a:ext cx="2851150" cy="855106"/>
            </a:xfrm>
            <a:prstGeom prst="rect">
              <a:avLst/>
            </a:prstGeom>
            <a:solidFill>
              <a:schemeClr val="accent1">
                <a:lumMod val="20000"/>
                <a:lumOff val="80000"/>
              </a:schemeClr>
            </a:solidFill>
            <a:ln w="9525">
              <a:noFill/>
              <a:miter lim="800000"/>
              <a:headEnd/>
              <a:tailEnd/>
            </a:ln>
          </p:spPr>
          <p:txBody>
            <a:bodyPr>
              <a:spAutoFit/>
            </a:bodyPr>
            <a:lstStyle/>
            <a:p>
              <a:pPr>
                <a:spcAft>
                  <a:spcPts val="300"/>
                </a:spcAft>
                <a:buFont typeface="Times New Roman" pitchFamily="18" charset="0"/>
                <a:buNone/>
                <a:defRPr/>
              </a:pPr>
              <a:r>
                <a:rPr lang="en-US" b="1" dirty="0">
                  <a:latin typeface="Arial" pitchFamily="34" charset="0"/>
                  <a:ea typeface="MS PGothic" pitchFamily="34" charset="-128"/>
                  <a:cs typeface="+mn-cs"/>
                </a:rPr>
                <a:t>Big Data Exploration</a:t>
              </a:r>
            </a:p>
            <a:p>
              <a:pPr>
                <a:lnSpc>
                  <a:spcPct val="90000"/>
                </a:lnSpc>
                <a:buFont typeface="Times New Roman" pitchFamily="18" charset="0"/>
                <a:buNone/>
                <a:defRPr/>
              </a:pPr>
              <a:r>
                <a:rPr lang="en-US" sz="1600" dirty="0">
                  <a:latin typeface="Arial" pitchFamily="34" charset="0"/>
                  <a:ea typeface="MS PGothic" pitchFamily="34" charset="-128"/>
                  <a:cs typeface="+mn-cs"/>
                </a:rPr>
                <a:t>Find, visualize, understand all big data to improve decision making</a:t>
              </a:r>
            </a:p>
          </p:txBody>
        </p:sp>
        <p:grpSp>
          <p:nvGrpSpPr>
            <p:cNvPr id="18460" name="Group 3"/>
            <p:cNvGrpSpPr>
              <a:grpSpLocks/>
            </p:cNvGrpSpPr>
            <p:nvPr/>
          </p:nvGrpSpPr>
          <p:grpSpPr bwMode="auto">
            <a:xfrm>
              <a:off x="330200" y="1096963"/>
              <a:ext cx="2870200" cy="1316037"/>
              <a:chOff x="312822" y="1385085"/>
              <a:chExt cx="2869988" cy="1316736"/>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822" y="1385085"/>
                <a:ext cx="2430283" cy="1316736"/>
              </a:xfrm>
              <a:prstGeom prst="rect">
                <a:avLst/>
              </a:prstGeom>
              <a:noFill/>
              <a:ln w="31750">
                <a:solidFill>
                  <a:schemeClr val="bg1"/>
                </a:solidFill>
                <a:miter lim="800000"/>
                <a:headEnd/>
                <a:tailEnd/>
              </a:ln>
              <a:effectLst>
                <a:outerShdw blurRad="63500" algn="ctr" rotWithShape="0">
                  <a:srgbClr val="000000">
                    <a:alpha val="39999"/>
                  </a:srgbClr>
                </a:outerShdw>
              </a:effectLst>
              <a:extLst>
                <a:ext uri="{909E8E84-426E-40dd-AFC4-6F175D3DCCD1}">
                  <a14:hiddenFill xmlns:a14="http://schemas.microsoft.com/office/drawing/2010/main" xmlns="">
                    <a:solidFill>
                      <a:srgbClr val="FFFFFF"/>
                    </a:solidFill>
                  </a14:hiddenFill>
                </a:ext>
              </a:extLst>
            </p:spPr>
          </p:pic>
          <p:pic>
            <p:nvPicPr>
              <p:cNvPr id="18462"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46160" y="1473541"/>
                <a:ext cx="1136650" cy="1139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grpSp>
        <p:nvGrpSpPr>
          <p:cNvPr id="4" name="Group 26"/>
          <p:cNvGrpSpPr>
            <a:grpSpLocks/>
          </p:cNvGrpSpPr>
          <p:nvPr/>
        </p:nvGrpSpPr>
        <p:grpSpPr bwMode="auto">
          <a:xfrm>
            <a:off x="4163484" y="1093789"/>
            <a:ext cx="3943349" cy="2709591"/>
            <a:chOff x="3122613" y="1093788"/>
            <a:chExt cx="2957512" cy="2709591"/>
          </a:xfrm>
        </p:grpSpPr>
        <p:sp>
          <p:nvSpPr>
            <p:cNvPr id="19459" name="TextBox 5"/>
            <p:cNvSpPr txBox="1">
              <a:spLocks noChangeArrowheads="1"/>
            </p:cNvSpPr>
            <p:nvPr/>
          </p:nvSpPr>
          <p:spPr bwMode="auto">
            <a:xfrm>
              <a:off x="3122613" y="2505075"/>
              <a:ext cx="2892425" cy="1298304"/>
            </a:xfrm>
            <a:prstGeom prst="rect">
              <a:avLst/>
            </a:prstGeom>
            <a:solidFill>
              <a:schemeClr val="accent1">
                <a:lumMod val="20000"/>
                <a:lumOff val="80000"/>
              </a:schemeClr>
            </a:solidFill>
            <a:ln w="9525">
              <a:noFill/>
              <a:miter lim="800000"/>
              <a:headEnd/>
              <a:tailEnd/>
            </a:ln>
          </p:spPr>
          <p:txBody>
            <a:bodyPr>
              <a:spAutoFit/>
            </a:bodyPr>
            <a:lstStyle/>
            <a:p>
              <a:pPr>
                <a:lnSpc>
                  <a:spcPct val="90000"/>
                </a:lnSpc>
                <a:spcAft>
                  <a:spcPts val="300"/>
                </a:spcAft>
                <a:buFont typeface="Times New Roman" pitchFamily="18" charset="0"/>
                <a:buNone/>
                <a:defRPr/>
              </a:pPr>
              <a:r>
                <a:rPr lang="en-US" b="1" dirty="0">
                  <a:latin typeface="Arial" pitchFamily="34" charset="0"/>
                  <a:ea typeface="MS PGothic" pitchFamily="34" charset="-128"/>
                  <a:cs typeface="+mn-cs"/>
                </a:rPr>
                <a:t>Enhanced 360</a:t>
              </a:r>
              <a:r>
                <a:rPr lang="en-US" b="1" baseline="30000" dirty="0">
                  <a:latin typeface="Arial" pitchFamily="34" charset="0"/>
                  <a:ea typeface="MS PGothic" pitchFamily="34" charset="-128"/>
                  <a:cs typeface="+mn-cs"/>
                </a:rPr>
                <a:t>o</a:t>
              </a:r>
              <a:r>
                <a:rPr lang="en-US" b="1" dirty="0">
                  <a:latin typeface="Arial" pitchFamily="34" charset="0"/>
                  <a:ea typeface="MS PGothic" pitchFamily="34" charset="-128"/>
                  <a:cs typeface="+mn-cs"/>
                </a:rPr>
                <a:t> View</a:t>
              </a:r>
              <a:br>
                <a:rPr lang="en-US" b="1" dirty="0">
                  <a:latin typeface="Arial" pitchFamily="34" charset="0"/>
                  <a:ea typeface="MS PGothic" pitchFamily="34" charset="-128"/>
                  <a:cs typeface="+mn-cs"/>
                </a:rPr>
              </a:br>
              <a:r>
                <a:rPr lang="en-US" b="1" dirty="0">
                  <a:latin typeface="Arial" pitchFamily="34" charset="0"/>
                  <a:ea typeface="MS PGothic" pitchFamily="34" charset="-128"/>
                  <a:cs typeface="+mn-cs"/>
                </a:rPr>
                <a:t>of the Customer</a:t>
              </a:r>
            </a:p>
            <a:p>
              <a:pPr>
                <a:lnSpc>
                  <a:spcPct val="90000"/>
                </a:lnSpc>
                <a:buFont typeface="Times New Roman" pitchFamily="18" charset="0"/>
                <a:buNone/>
                <a:defRPr/>
              </a:pPr>
              <a:r>
                <a:rPr lang="en-US" sz="1600" dirty="0">
                  <a:latin typeface="Arial" pitchFamily="34" charset="0"/>
                  <a:ea typeface="MS PGothic" pitchFamily="34" charset="-128"/>
                  <a:cs typeface="+mn-cs"/>
                </a:rPr>
                <a:t>Extend existing customer views (MDM, CRM, etc) by incorporating additional internal and external information sources</a:t>
              </a:r>
            </a:p>
          </p:txBody>
        </p:sp>
        <p:grpSp>
          <p:nvGrpSpPr>
            <p:cNvPr id="18456" name="Group 1"/>
            <p:cNvGrpSpPr>
              <a:grpSpLocks/>
            </p:cNvGrpSpPr>
            <p:nvPr/>
          </p:nvGrpSpPr>
          <p:grpSpPr bwMode="auto">
            <a:xfrm>
              <a:off x="3249613" y="1093788"/>
              <a:ext cx="2830512" cy="1320800"/>
              <a:chOff x="3231828" y="1383053"/>
              <a:chExt cx="2830544" cy="1320800"/>
            </a:xfrm>
          </p:grpSpPr>
          <p:pic>
            <p:nvPicPr>
              <p:cNvPr id="11" name="Picture 10"/>
              <p:cNvPicPr>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3231828" y="1383053"/>
                <a:ext cx="2432077" cy="1320800"/>
              </a:xfrm>
              <a:prstGeom prst="rect">
                <a:avLst/>
              </a:prstGeom>
              <a:noFill/>
              <a:ln w="31750">
                <a:solidFill>
                  <a:schemeClr val="bg1"/>
                </a:solidFill>
                <a:miter lim="800000"/>
                <a:headEnd/>
                <a:tailEnd/>
              </a:ln>
              <a:effectLst>
                <a:outerShdw blurRad="63500" algn="ctr" rotWithShape="0">
                  <a:srgbClr val="000000">
                    <a:alpha val="39999"/>
                  </a:srgbClr>
                </a:outerShdw>
              </a:effectLst>
              <a:extLst>
                <a:ext uri="{909E8E84-426E-40dd-AFC4-6F175D3DCCD1}">
                  <a14:hiddenFill xmlns:a14="http://schemas.microsoft.com/office/drawing/2010/main" xmlns="">
                    <a:solidFill>
                      <a:srgbClr val="FFFFFF"/>
                    </a:solidFill>
                  </a14:hiddenFill>
                </a:ext>
              </a:extLst>
            </p:spPr>
          </p:pic>
          <p:pic>
            <p:nvPicPr>
              <p:cNvPr id="18458" name="Picture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25722" y="1473541"/>
                <a:ext cx="1136650" cy="1139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grpSp>
        <p:nvGrpSpPr>
          <p:cNvPr id="6" name="Group 27"/>
          <p:cNvGrpSpPr>
            <a:grpSpLocks/>
          </p:cNvGrpSpPr>
          <p:nvPr/>
        </p:nvGrpSpPr>
        <p:grpSpPr bwMode="auto">
          <a:xfrm>
            <a:off x="8003117" y="1096964"/>
            <a:ext cx="3951816" cy="2484817"/>
            <a:chOff x="6002338" y="1096963"/>
            <a:chExt cx="2963862" cy="2484817"/>
          </a:xfrm>
        </p:grpSpPr>
        <p:sp>
          <p:nvSpPr>
            <p:cNvPr id="19462" name="TextBox 8"/>
            <p:cNvSpPr txBox="1">
              <a:spLocks noChangeArrowheads="1"/>
            </p:cNvSpPr>
            <p:nvPr/>
          </p:nvSpPr>
          <p:spPr bwMode="auto">
            <a:xfrm>
              <a:off x="6002338" y="2505075"/>
              <a:ext cx="2663825" cy="1076705"/>
            </a:xfrm>
            <a:prstGeom prst="rect">
              <a:avLst/>
            </a:prstGeom>
            <a:solidFill>
              <a:schemeClr val="accent1">
                <a:lumMod val="20000"/>
                <a:lumOff val="80000"/>
              </a:schemeClr>
            </a:solidFill>
            <a:ln w="9525">
              <a:noFill/>
              <a:miter lim="800000"/>
              <a:headEnd/>
              <a:tailEnd/>
            </a:ln>
          </p:spPr>
          <p:txBody>
            <a:bodyPr>
              <a:spAutoFit/>
            </a:bodyPr>
            <a:lstStyle/>
            <a:p>
              <a:pPr>
                <a:lnSpc>
                  <a:spcPct val="90000"/>
                </a:lnSpc>
                <a:spcAft>
                  <a:spcPts val="300"/>
                </a:spcAft>
                <a:buFont typeface="Times New Roman" pitchFamily="18" charset="0"/>
                <a:buNone/>
                <a:defRPr/>
              </a:pPr>
              <a:r>
                <a:rPr lang="en-US" b="1" dirty="0">
                  <a:latin typeface="Arial" pitchFamily="34" charset="0"/>
                  <a:ea typeface="MS PGothic" pitchFamily="34" charset="-128"/>
                  <a:cs typeface="+mn-cs"/>
                </a:rPr>
                <a:t>Security/Intelligence Extension</a:t>
              </a:r>
            </a:p>
            <a:p>
              <a:pPr>
                <a:lnSpc>
                  <a:spcPct val="90000"/>
                </a:lnSpc>
                <a:buFont typeface="Times New Roman" pitchFamily="18" charset="0"/>
                <a:buNone/>
                <a:defRPr/>
              </a:pPr>
              <a:r>
                <a:rPr lang="en-US" sz="1600" dirty="0">
                  <a:latin typeface="Arial" pitchFamily="34" charset="0"/>
                  <a:ea typeface="MS PGothic" pitchFamily="34" charset="-128"/>
                  <a:cs typeface="+mn-cs"/>
                </a:rPr>
                <a:t>Lower risk, detect fraud and monitor cyber security in real-time</a:t>
              </a:r>
            </a:p>
          </p:txBody>
        </p:sp>
        <p:grpSp>
          <p:nvGrpSpPr>
            <p:cNvPr id="18452" name="Group 4"/>
            <p:cNvGrpSpPr>
              <a:grpSpLocks/>
            </p:cNvGrpSpPr>
            <p:nvPr/>
          </p:nvGrpSpPr>
          <p:grpSpPr bwMode="auto">
            <a:xfrm>
              <a:off x="6080125" y="1096963"/>
              <a:ext cx="2886075" cy="1316037"/>
              <a:chOff x="6080539" y="1385085"/>
              <a:chExt cx="2885568" cy="1316736"/>
            </a:xfrm>
          </p:grpSpPr>
          <p:pic>
            <p:nvPicPr>
              <p:cNvPr id="12" name="Picture 11"/>
              <p:cNvPicPr>
                <a:picLocks/>
              </p:cNvPicPr>
              <p:nvPr/>
            </p:nvPicPr>
            <p:blipFill>
              <a:blip r:embed="rId7">
                <a:extLst>
                  <a:ext uri="{28A0092B-C50C-407E-A947-70E740481C1C}">
                    <a14:useLocalDpi xmlns:a14="http://schemas.microsoft.com/office/drawing/2010/main" val="0"/>
                  </a:ext>
                </a:extLst>
              </a:blip>
              <a:srcRect/>
              <a:stretch>
                <a:fillRect/>
              </a:stretch>
            </p:blipFill>
            <p:spPr bwMode="auto">
              <a:xfrm>
                <a:off x="6080539" y="1385085"/>
                <a:ext cx="2431623" cy="1316736"/>
              </a:xfrm>
              <a:prstGeom prst="rect">
                <a:avLst/>
              </a:prstGeom>
              <a:noFill/>
              <a:ln w="31750">
                <a:solidFill>
                  <a:schemeClr val="bg1"/>
                </a:solidFill>
                <a:miter lim="800000"/>
                <a:headEnd/>
                <a:tailEnd/>
              </a:ln>
              <a:effectLst>
                <a:outerShdw blurRad="63500" algn="ctr" rotWithShape="0">
                  <a:srgbClr val="000000">
                    <a:alpha val="39999"/>
                  </a:srgbClr>
                </a:outerShdw>
              </a:effectLst>
              <a:extLst>
                <a:ext uri="{909E8E84-426E-40dd-AFC4-6F175D3DCCD1}">
                  <a14:hiddenFill xmlns:a14="http://schemas.microsoft.com/office/drawing/2010/main" xmlns="">
                    <a:solidFill>
                      <a:srgbClr val="FFFFFF"/>
                    </a:solidFill>
                  </a14:hiddenFill>
                </a:ext>
              </a:extLst>
            </p:spPr>
          </p:pic>
          <p:pic>
            <p:nvPicPr>
              <p:cNvPr id="18454"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829457" y="1473541"/>
                <a:ext cx="1136650" cy="1139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grpSp>
        <p:nvGrpSpPr>
          <p:cNvPr id="8" name="Group 29"/>
          <p:cNvGrpSpPr>
            <a:grpSpLocks/>
          </p:cNvGrpSpPr>
          <p:nvPr/>
        </p:nvGrpSpPr>
        <p:grpSpPr bwMode="auto">
          <a:xfrm>
            <a:off x="6009217" y="4267200"/>
            <a:ext cx="5712883" cy="2217738"/>
            <a:chOff x="4506913" y="4267200"/>
            <a:chExt cx="4284662" cy="2217738"/>
          </a:xfrm>
        </p:grpSpPr>
        <p:sp>
          <p:nvSpPr>
            <p:cNvPr id="19461" name="TextBox 7"/>
            <p:cNvSpPr txBox="1">
              <a:spLocks noChangeArrowheads="1"/>
            </p:cNvSpPr>
            <p:nvPr/>
          </p:nvSpPr>
          <p:spPr bwMode="auto">
            <a:xfrm>
              <a:off x="4506913" y="5661025"/>
              <a:ext cx="4284662" cy="823913"/>
            </a:xfrm>
            <a:prstGeom prst="rect">
              <a:avLst/>
            </a:prstGeom>
            <a:solidFill>
              <a:schemeClr val="accent1">
                <a:lumMod val="20000"/>
                <a:lumOff val="80000"/>
              </a:schemeClr>
            </a:solidFill>
            <a:ln w="9525">
              <a:noFill/>
              <a:miter lim="800000"/>
              <a:headEnd/>
              <a:tailEnd/>
            </a:ln>
          </p:spPr>
          <p:txBody>
            <a:bodyPr>
              <a:spAutoFit/>
            </a:bodyPr>
            <a:lstStyle/>
            <a:p>
              <a:pPr>
                <a:lnSpc>
                  <a:spcPct val="90000"/>
                </a:lnSpc>
                <a:spcAft>
                  <a:spcPts val="300"/>
                </a:spcAft>
                <a:buFont typeface="Times New Roman" pitchFamily="18" charset="0"/>
                <a:buNone/>
                <a:defRPr/>
              </a:pPr>
              <a:r>
                <a:rPr lang="en-US" b="1" dirty="0">
                  <a:latin typeface="Arial" pitchFamily="34" charset="0"/>
                  <a:ea typeface="MS PGothic" pitchFamily="34" charset="-128"/>
                  <a:cs typeface="+mn-cs"/>
                </a:rPr>
                <a:t>Data Warehouse Augmentation</a:t>
              </a:r>
            </a:p>
            <a:p>
              <a:pPr>
                <a:lnSpc>
                  <a:spcPct val="90000"/>
                </a:lnSpc>
                <a:buFont typeface="Times New Roman" pitchFamily="18" charset="0"/>
                <a:buNone/>
                <a:defRPr/>
              </a:pPr>
              <a:r>
                <a:rPr lang="en-US" sz="1600" dirty="0">
                  <a:latin typeface="Arial" pitchFamily="34" charset="0"/>
                  <a:ea typeface="MS PGothic" pitchFamily="34" charset="-128"/>
                  <a:cs typeface="+mn-cs"/>
                </a:rPr>
                <a:t>Integrate big data and data warehouse capabilities to increase operational efficiency</a:t>
              </a:r>
            </a:p>
          </p:txBody>
        </p:sp>
        <p:grpSp>
          <p:nvGrpSpPr>
            <p:cNvPr id="18448" name="Group 6"/>
            <p:cNvGrpSpPr>
              <a:grpSpLocks/>
            </p:cNvGrpSpPr>
            <p:nvPr/>
          </p:nvGrpSpPr>
          <p:grpSpPr bwMode="auto">
            <a:xfrm>
              <a:off x="4603750" y="4267200"/>
              <a:ext cx="2901950" cy="1317625"/>
              <a:chOff x="4603696" y="4275511"/>
              <a:chExt cx="2902349" cy="1316736"/>
            </a:xfrm>
          </p:grpSpPr>
          <p:pic>
            <p:nvPicPr>
              <p:cNvPr id="13" name="Picture 1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603696" y="4275511"/>
                <a:ext cx="2462552" cy="1316736"/>
              </a:xfrm>
              <a:prstGeom prst="rect">
                <a:avLst/>
              </a:prstGeom>
              <a:noFill/>
              <a:ln w="31750">
                <a:solidFill>
                  <a:schemeClr val="bg1"/>
                </a:solidFill>
                <a:miter lim="800000"/>
                <a:headEnd/>
                <a:tailEnd/>
              </a:ln>
              <a:effectLst>
                <a:outerShdw blurRad="63500" algn="ctr" rotWithShape="0">
                  <a:srgbClr val="000000">
                    <a:alpha val="39999"/>
                  </a:srgbClr>
                </a:outerShdw>
              </a:effectLst>
              <a:extLst>
                <a:ext uri="{909E8E84-426E-40dd-AFC4-6F175D3DCCD1}">
                  <a14:hiddenFill xmlns:a14="http://schemas.microsoft.com/office/drawing/2010/main" xmlns="">
                    <a:solidFill>
                      <a:srgbClr val="FFFFFF"/>
                    </a:solidFill>
                  </a14:hiddenFill>
                </a:ext>
              </a:extLst>
            </p:spPr>
          </p:pic>
          <p:pic>
            <p:nvPicPr>
              <p:cNvPr id="18450"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369395" y="4363967"/>
                <a:ext cx="1136650" cy="1139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grpSp>
        <p:nvGrpSpPr>
          <p:cNvPr id="15" name="Group 28"/>
          <p:cNvGrpSpPr>
            <a:grpSpLocks/>
          </p:cNvGrpSpPr>
          <p:nvPr/>
        </p:nvGrpSpPr>
        <p:grpSpPr bwMode="auto">
          <a:xfrm>
            <a:off x="1225552" y="4267200"/>
            <a:ext cx="4641849" cy="2224088"/>
            <a:chOff x="919163" y="4267200"/>
            <a:chExt cx="3481387" cy="2224088"/>
          </a:xfrm>
        </p:grpSpPr>
        <p:sp>
          <p:nvSpPr>
            <p:cNvPr id="19460" name="TextBox 6"/>
            <p:cNvSpPr txBox="1">
              <a:spLocks noChangeArrowheads="1"/>
            </p:cNvSpPr>
            <p:nvPr/>
          </p:nvSpPr>
          <p:spPr bwMode="auto">
            <a:xfrm>
              <a:off x="919163" y="5668963"/>
              <a:ext cx="3481387" cy="822325"/>
            </a:xfrm>
            <a:prstGeom prst="rect">
              <a:avLst/>
            </a:prstGeom>
            <a:solidFill>
              <a:schemeClr val="accent1">
                <a:lumMod val="20000"/>
                <a:lumOff val="80000"/>
              </a:schemeClr>
            </a:solidFill>
            <a:ln w="9525">
              <a:noFill/>
              <a:miter lim="800000"/>
              <a:headEnd/>
              <a:tailEnd/>
            </a:ln>
          </p:spPr>
          <p:txBody>
            <a:bodyPr>
              <a:spAutoFit/>
            </a:bodyPr>
            <a:lstStyle/>
            <a:p>
              <a:pPr>
                <a:lnSpc>
                  <a:spcPct val="90000"/>
                </a:lnSpc>
                <a:spcAft>
                  <a:spcPts val="300"/>
                </a:spcAft>
                <a:buFont typeface="Times New Roman" pitchFamily="18" charset="0"/>
                <a:buNone/>
                <a:defRPr/>
              </a:pPr>
              <a:r>
                <a:rPr lang="en-US" b="1" dirty="0">
                  <a:latin typeface="Arial" pitchFamily="34" charset="0"/>
                  <a:ea typeface="MS PGothic" pitchFamily="34" charset="-128"/>
                  <a:cs typeface="+mn-cs"/>
                </a:rPr>
                <a:t>Operations Analysis</a:t>
              </a:r>
            </a:p>
            <a:p>
              <a:pPr>
                <a:lnSpc>
                  <a:spcPct val="90000"/>
                </a:lnSpc>
                <a:buFont typeface="Times New Roman" pitchFamily="18" charset="0"/>
                <a:buNone/>
                <a:defRPr/>
              </a:pPr>
              <a:r>
                <a:rPr lang="en-US" sz="1600" dirty="0">
                  <a:latin typeface="Arial" pitchFamily="34" charset="0"/>
                  <a:ea typeface="MS PGothic" pitchFamily="34" charset="-128"/>
                  <a:cs typeface="+mn-cs"/>
                </a:rPr>
                <a:t>Analyze a variety of machine</a:t>
              </a:r>
              <a:br>
                <a:rPr lang="en-US" sz="1600" dirty="0">
                  <a:latin typeface="Arial" pitchFamily="34" charset="0"/>
                  <a:ea typeface="MS PGothic" pitchFamily="34" charset="-128"/>
                  <a:cs typeface="+mn-cs"/>
                </a:rPr>
              </a:br>
              <a:r>
                <a:rPr lang="en-US" sz="1600" dirty="0">
                  <a:latin typeface="Arial" pitchFamily="34" charset="0"/>
                  <a:ea typeface="MS PGothic" pitchFamily="34" charset="-128"/>
                  <a:cs typeface="+mn-cs"/>
                </a:rPr>
                <a:t>data for improved business results</a:t>
              </a:r>
            </a:p>
          </p:txBody>
        </p:sp>
        <p:grpSp>
          <p:nvGrpSpPr>
            <p:cNvPr id="18444" name="Group 5"/>
            <p:cNvGrpSpPr>
              <a:grpSpLocks/>
            </p:cNvGrpSpPr>
            <p:nvPr/>
          </p:nvGrpSpPr>
          <p:grpSpPr bwMode="auto">
            <a:xfrm>
              <a:off x="1030288" y="4267200"/>
              <a:ext cx="2917825" cy="1317625"/>
              <a:chOff x="1030500" y="4275511"/>
              <a:chExt cx="2918141" cy="1316736"/>
            </a:xfrm>
          </p:grpSpPr>
          <p:pic>
            <p:nvPicPr>
              <p:cNvPr id="14" name="Picture 13"/>
              <p:cNvPicPr>
                <a:picLocks/>
              </p:cNvPicPr>
              <p:nvPr/>
            </p:nvPicPr>
            <p:blipFill>
              <a:blip r:embed="rId11">
                <a:extLst>
                  <a:ext uri="{28A0092B-C50C-407E-A947-70E740481C1C}">
                    <a14:useLocalDpi xmlns:a14="http://schemas.microsoft.com/office/drawing/2010/main" val="0"/>
                  </a:ext>
                </a:extLst>
              </a:blip>
              <a:srcRect/>
              <a:stretch>
                <a:fillRect/>
              </a:stretch>
            </p:blipFill>
            <p:spPr bwMode="auto">
              <a:xfrm>
                <a:off x="1030500" y="4275511"/>
                <a:ext cx="2432313" cy="1316736"/>
              </a:xfrm>
              <a:prstGeom prst="rect">
                <a:avLst/>
              </a:prstGeom>
              <a:noFill/>
              <a:ln w="31750">
                <a:solidFill>
                  <a:schemeClr val="bg1"/>
                </a:solidFill>
                <a:miter lim="800000"/>
                <a:headEnd/>
                <a:tailEnd/>
              </a:ln>
              <a:effectLst>
                <a:outerShdw blurRad="63500" algn="ctr" rotWithShape="0">
                  <a:srgbClr val="000000">
                    <a:alpha val="39999"/>
                  </a:srgbClr>
                </a:outerShdw>
              </a:effectLst>
              <a:extLst>
                <a:ext uri="{909E8E84-426E-40dd-AFC4-6F175D3DCCD1}">
                  <a14:hiddenFill xmlns:a14="http://schemas.microsoft.com/office/drawing/2010/main" xmlns="">
                    <a:solidFill>
                      <a:srgbClr val="FFFFFF"/>
                    </a:solidFill>
                  </a14:hiddenFill>
                </a:ext>
              </a:extLst>
            </p:spPr>
          </p:pic>
          <p:pic>
            <p:nvPicPr>
              <p:cNvPr id="18446" name="Picture 2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811991" y="4363967"/>
                <a:ext cx="1136650" cy="1139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
        <p:nvSpPr>
          <p:cNvPr id="18439" name="Rectangle 8"/>
          <p:cNvSpPr txBox="1">
            <a:spLocks noChangeArrowheads="1"/>
          </p:cNvSpPr>
          <p:nvPr/>
        </p:nvSpPr>
        <p:spPr bwMode="auto">
          <a:xfrm>
            <a:off x="220134" y="582613"/>
            <a:ext cx="11741151" cy="598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0" hangingPunct="0"/>
            <a:endParaRPr lang="en-US" sz="2600" b="1">
              <a:solidFill>
                <a:srgbClr val="3333FF"/>
              </a:solidFill>
            </a:endParaRPr>
          </a:p>
        </p:txBody>
      </p:sp>
      <p:sp>
        <p:nvSpPr>
          <p:cNvPr id="18440" name="Title 2"/>
          <p:cNvSpPr>
            <a:spLocks noGrp="1"/>
          </p:cNvSpPr>
          <p:nvPr>
            <p:ph type="title"/>
          </p:nvPr>
        </p:nvSpPr>
        <p:spPr/>
        <p:txBody>
          <a:bodyPr/>
          <a:lstStyle/>
          <a:p>
            <a:r>
              <a:rPr lang="en-US" b="1">
                <a:latin typeface="Arial" charset="0"/>
                <a:ea typeface="ＭＳ Ｐゴシック" charset="0"/>
              </a:rPr>
              <a:t>The 5 Key Big Data Use Cases</a:t>
            </a:r>
            <a:br>
              <a:rPr lang="en-US" b="1">
                <a:latin typeface="Arial" charset="0"/>
                <a:ea typeface="ＭＳ Ｐゴシック" charset="0"/>
              </a:rPr>
            </a:br>
            <a:endParaRPr lang="en-US" b="1">
              <a:latin typeface="Arial" charset="0"/>
              <a:ea typeface="ＭＳ Ｐゴシック" charset="0"/>
            </a:endParaRPr>
          </a:p>
        </p:txBody>
      </p:sp>
      <p:sp>
        <p:nvSpPr>
          <p:cNvPr id="18441" name="Slide Number Placeholder 25"/>
          <p:cNvSpPr>
            <a:spLocks noGrp="1"/>
          </p:cNvSpPr>
          <p:nvPr>
            <p:ph type="sldNum" sz="quarter" idx="4294967295"/>
          </p:nvPr>
        </p:nvSpPr>
        <p:spPr bwMode="auto">
          <a:xfrm>
            <a:off x="220134" y="6654800"/>
            <a:ext cx="419100" cy="203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fld id="{C2BC5DB7-9A2B-D346-A51F-52B38FD66CD3}" type="slidenum">
              <a:rPr lang="en-US"/>
              <a:pPr/>
              <a:t>4</a:t>
            </a:fld>
            <a:endParaRPr lang="en-US"/>
          </a:p>
        </p:txBody>
      </p:sp>
      <p:sp>
        <p:nvSpPr>
          <p:cNvPr id="18442" name="Footer Placeholder 26"/>
          <p:cNvSpPr>
            <a:spLocks noGrp="1"/>
          </p:cNvSpPr>
          <p:nvPr>
            <p:ph type="ftr" sz="quarter" idx="4294967295"/>
          </p:nvPr>
        </p:nvSpPr>
        <p:spPr bwMode="auto">
          <a:xfrm>
            <a:off x="9683751" y="6654800"/>
            <a:ext cx="2296583" cy="203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 2013 IBM Corporation</a:t>
            </a:r>
          </a:p>
        </p:txBody>
      </p:sp>
    </p:spTree>
    <p:extLst>
      <p:ext uri="{BB962C8B-B14F-4D97-AF65-F5344CB8AC3E}">
        <p14:creationId xmlns:p14="http://schemas.microsoft.com/office/powerpoint/2010/main" val="34630209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mph" presetSubtype="0" nodeType="clickEffect">
                                  <p:stCondLst>
                                    <p:cond delay="0"/>
                                  </p:stCondLst>
                                  <p:childTnLst>
                                    <p:set>
                                      <p:cBhvr rctx="PPT">
                                        <p:cTn id="31" dur="indefinite"/>
                                        <p:tgtEl>
                                          <p:spTgt spid="4"/>
                                        </p:tgtEl>
                                        <p:attrNameLst>
                                          <p:attrName>style.opacity</p:attrName>
                                        </p:attrNameLst>
                                      </p:cBhvr>
                                      <p:to>
                                        <p:strVal val="0.25"/>
                                      </p:to>
                                    </p:set>
                                    <p:animEffect filter="image" prLst="opacity: 0.25">
                                      <p:cBhvr rctx="IE">
                                        <p:cTn id="32" dur="indefinite"/>
                                        <p:tgtEl>
                                          <p:spTgt spid="4"/>
                                        </p:tgtEl>
                                      </p:cBhvr>
                                    </p:animEffect>
                                  </p:childTnLst>
                                </p:cTn>
                              </p:par>
                              <p:par>
                                <p:cTn id="33" presetID="9" presetClass="emph" presetSubtype="0" nodeType="withEffect">
                                  <p:stCondLst>
                                    <p:cond delay="0"/>
                                  </p:stCondLst>
                                  <p:childTnLst>
                                    <p:set>
                                      <p:cBhvr rctx="PPT">
                                        <p:cTn id="34" dur="indefinite"/>
                                        <p:tgtEl>
                                          <p:spTgt spid="6"/>
                                        </p:tgtEl>
                                        <p:attrNameLst>
                                          <p:attrName>style.opacity</p:attrName>
                                        </p:attrNameLst>
                                      </p:cBhvr>
                                      <p:to>
                                        <p:strVal val="0.25"/>
                                      </p:to>
                                    </p:set>
                                    <p:animEffect filter="image" prLst="opacity: 0.25">
                                      <p:cBhvr rctx="IE">
                                        <p:cTn id="35" dur="indefinite"/>
                                        <p:tgtEl>
                                          <p:spTgt spid="6"/>
                                        </p:tgtEl>
                                      </p:cBhvr>
                                    </p:animEffect>
                                  </p:childTnLst>
                                </p:cTn>
                              </p:par>
                              <p:par>
                                <p:cTn id="36" presetID="9" presetClass="emph" presetSubtype="0" nodeType="withEffect">
                                  <p:stCondLst>
                                    <p:cond delay="0"/>
                                  </p:stCondLst>
                                  <p:childTnLst>
                                    <p:set>
                                      <p:cBhvr rctx="PPT">
                                        <p:cTn id="37" dur="indefinite"/>
                                        <p:tgtEl>
                                          <p:spTgt spid="15"/>
                                        </p:tgtEl>
                                        <p:attrNameLst>
                                          <p:attrName>style.opacity</p:attrName>
                                        </p:attrNameLst>
                                      </p:cBhvr>
                                      <p:to>
                                        <p:strVal val="0.25"/>
                                      </p:to>
                                    </p:set>
                                    <p:animEffect filter="image" prLst="opacity: 0.25">
                                      <p:cBhvr rctx="IE">
                                        <p:cTn id="38" dur="indefinite"/>
                                        <p:tgtEl>
                                          <p:spTgt spid="15"/>
                                        </p:tgtEl>
                                      </p:cBhvr>
                                    </p:animEffect>
                                  </p:childTnLst>
                                </p:cTn>
                              </p:par>
                              <p:par>
                                <p:cTn id="39" presetID="9" presetClass="emph" presetSubtype="0" nodeType="withEffect">
                                  <p:stCondLst>
                                    <p:cond delay="0"/>
                                  </p:stCondLst>
                                  <p:childTnLst>
                                    <p:set>
                                      <p:cBhvr rctx="PPT">
                                        <p:cTn id="40" dur="indefinite"/>
                                        <p:tgtEl>
                                          <p:spTgt spid="8"/>
                                        </p:tgtEl>
                                        <p:attrNameLst>
                                          <p:attrName>style.opacity</p:attrName>
                                        </p:attrNameLst>
                                      </p:cBhvr>
                                      <p:to>
                                        <p:strVal val="0.25"/>
                                      </p:to>
                                    </p:set>
                                    <p:animEffect filter="image" prLst="opacity: 0.25">
                                      <p:cBhvr rctx="IE">
                                        <p:cTn id="41"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304800" y="6324600"/>
            <a:ext cx="7924800" cy="533400"/>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pPr>
              <a:buFont typeface="Times New Roman" pitchFamily="18" charset="0"/>
              <a:buNone/>
              <a:defRPr/>
            </a:pPr>
            <a:endParaRPr lang="en-US">
              <a:solidFill>
                <a:srgbClr val="000000"/>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0917" y="3105151"/>
            <a:ext cx="3274483" cy="1630363"/>
          </a:xfrm>
          <a:prstGeom prst="rect">
            <a:avLst/>
          </a:prstGeom>
          <a:noFill/>
          <a:ln w="31750">
            <a:solidFill>
              <a:schemeClr val="bg1"/>
            </a:solidFill>
            <a:miter lim="800000"/>
            <a:headEnd/>
            <a:tailEnd/>
          </a:ln>
          <a:effectLst>
            <a:outerShdw blurRad="63500" algn="ctr" rotWithShape="0">
              <a:srgbClr val="000000">
                <a:alpha val="39999"/>
              </a:srgbClr>
            </a:outerShdw>
          </a:effectLst>
          <a:extLst>
            <a:ext uri="{909E8E84-426E-40dd-AFC4-6F175D3DCCD1}">
              <a14:hiddenFill xmlns:a14="http://schemas.microsoft.com/office/drawing/2010/main" xmlns="">
                <a:solidFill>
                  <a:srgbClr val="FFFFFF"/>
                </a:solidFill>
              </a14:hiddenFill>
            </a:ext>
          </a:extLst>
        </p:spPr>
      </p:pic>
      <p:sp>
        <p:nvSpPr>
          <p:cNvPr id="19460" name="Rectangle 2"/>
          <p:cNvSpPr>
            <a:spLocks noGrp="1" noChangeArrowheads="1"/>
          </p:cNvSpPr>
          <p:nvPr>
            <p:ph type="title"/>
          </p:nvPr>
        </p:nvSpPr>
        <p:spPr/>
        <p:txBody>
          <a:bodyPr/>
          <a:lstStyle/>
          <a:p>
            <a:r>
              <a:rPr lang="en-US" sz="2600" b="1">
                <a:solidFill>
                  <a:srgbClr val="0000FF"/>
                </a:solidFill>
                <a:latin typeface="Arial" charset="0"/>
                <a:ea typeface="ＭＳ Ｐゴシック" charset="0"/>
              </a:rPr>
              <a:t>Big Data Exploration: Needs</a:t>
            </a:r>
          </a:p>
        </p:txBody>
      </p:sp>
      <p:sp>
        <p:nvSpPr>
          <p:cNvPr id="3" name="Rectangle 5"/>
          <p:cNvSpPr>
            <a:spLocks noChangeArrowheads="1"/>
          </p:cNvSpPr>
          <p:nvPr/>
        </p:nvSpPr>
        <p:spPr bwMode="auto">
          <a:xfrm>
            <a:off x="463552" y="4783138"/>
            <a:ext cx="3498849" cy="1477328"/>
          </a:xfrm>
          <a:prstGeom prst="rect">
            <a:avLst/>
          </a:prstGeom>
          <a:solidFill>
            <a:schemeClr val="accent1">
              <a:lumMod val="60000"/>
              <a:lumOff val="40000"/>
            </a:schemeClr>
          </a:solidFill>
          <a:ln w="9525">
            <a:noFill/>
            <a:miter lim="800000"/>
            <a:headEnd/>
            <a:tailEnd/>
          </a:ln>
        </p:spPr>
        <p:txBody>
          <a:bodyPr>
            <a:spAutoFit/>
          </a:bodyPr>
          <a:lstStyle/>
          <a:p>
            <a:pPr eaLnBrk="0" hangingPunct="0">
              <a:spcBef>
                <a:spcPct val="50000"/>
              </a:spcBef>
            </a:pPr>
            <a:r>
              <a:rPr lang="en-US"/>
              <a:t>Struggling to </a:t>
            </a:r>
            <a:r>
              <a:rPr lang="en-US" b="1" u="sng"/>
              <a:t>manage</a:t>
            </a:r>
            <a:r>
              <a:rPr lang="en-US"/>
              <a:t> and </a:t>
            </a:r>
            <a:r>
              <a:rPr lang="en-US" b="1" u="sng"/>
              <a:t>extract</a:t>
            </a:r>
            <a:r>
              <a:rPr lang="en-US"/>
              <a:t> value from the growing 3 V’s of data in the enterprise; Need to </a:t>
            </a:r>
            <a:r>
              <a:rPr lang="en-US" b="1" u="sng"/>
              <a:t>unify</a:t>
            </a:r>
            <a:r>
              <a:rPr lang="en-US"/>
              <a:t> information across federated sources</a:t>
            </a:r>
          </a:p>
        </p:txBody>
      </p:sp>
      <p:sp>
        <p:nvSpPr>
          <p:cNvPr id="24581" name="Rectangle 5"/>
          <p:cNvSpPr>
            <a:spLocks noChangeArrowheads="1"/>
          </p:cNvSpPr>
          <p:nvPr/>
        </p:nvSpPr>
        <p:spPr bwMode="auto">
          <a:xfrm>
            <a:off x="4313767" y="4783138"/>
            <a:ext cx="3727451" cy="1754327"/>
          </a:xfrm>
          <a:prstGeom prst="rect">
            <a:avLst/>
          </a:prstGeom>
          <a:solidFill>
            <a:schemeClr val="accent1">
              <a:lumMod val="60000"/>
              <a:lumOff val="40000"/>
            </a:schemeClr>
          </a:solidFill>
          <a:ln w="9525">
            <a:noFill/>
            <a:miter lim="800000"/>
            <a:headEnd/>
            <a:tailEnd/>
          </a:ln>
        </p:spPr>
        <p:txBody>
          <a:bodyPr>
            <a:spAutoFit/>
          </a:bodyPr>
          <a:lstStyle/>
          <a:p>
            <a:pPr eaLnBrk="0" hangingPunct="0">
              <a:spcBef>
                <a:spcPct val="50000"/>
              </a:spcBef>
            </a:pPr>
            <a:r>
              <a:rPr lang="en-US"/>
              <a:t>Inability to </a:t>
            </a:r>
            <a:r>
              <a:rPr lang="en-US" b="1" u="sng"/>
              <a:t>relate</a:t>
            </a:r>
            <a:r>
              <a:rPr lang="en-US"/>
              <a:t> “raw” data collected from system logs, sensors, clickstreams, etc., with </a:t>
            </a:r>
            <a:r>
              <a:rPr lang="en-US" b="1" u="sng"/>
              <a:t>customer</a:t>
            </a:r>
            <a:r>
              <a:rPr lang="en-US"/>
              <a:t> and</a:t>
            </a:r>
            <a:r>
              <a:rPr lang="en-US" b="1" u="sng"/>
              <a:t> line-of-business</a:t>
            </a:r>
            <a:r>
              <a:rPr lang="en-US"/>
              <a:t> data managed in enterprise systems</a:t>
            </a:r>
          </a:p>
        </p:txBody>
      </p:sp>
      <p:sp>
        <p:nvSpPr>
          <p:cNvPr id="34831" name="Rectangle 5"/>
          <p:cNvSpPr>
            <a:spLocks noChangeArrowheads="1"/>
          </p:cNvSpPr>
          <p:nvPr/>
        </p:nvSpPr>
        <p:spPr bwMode="auto">
          <a:xfrm>
            <a:off x="8267701" y="4783138"/>
            <a:ext cx="3526367" cy="1892826"/>
          </a:xfrm>
          <a:prstGeom prst="rect">
            <a:avLst/>
          </a:prstGeom>
          <a:solidFill>
            <a:schemeClr val="accent1">
              <a:lumMod val="60000"/>
              <a:lumOff val="40000"/>
            </a:schemeClr>
          </a:solidFill>
          <a:ln>
            <a:noFill/>
          </a:ln>
          <a:extLst/>
        </p:spPr>
        <p:txBody>
          <a:bodyPr>
            <a:spAutoFit/>
          </a:bodyPr>
          <a:lstStyle/>
          <a:p>
            <a:pPr eaLnBrk="0" hangingPunct="0">
              <a:spcBef>
                <a:spcPct val="50000"/>
              </a:spcBef>
              <a:buFont typeface="Times New Roman" pitchFamily="18" charset="0"/>
              <a:buNone/>
              <a:defRPr/>
            </a:pPr>
            <a:r>
              <a:rPr lang="en-US">
                <a:latin typeface="Arial" pitchFamily="34" charset="0"/>
                <a:ea typeface="MS PGothic" pitchFamily="34" charset="-128"/>
                <a:cs typeface="+mn-cs"/>
              </a:rPr>
              <a:t>Risk of </a:t>
            </a:r>
            <a:r>
              <a:rPr lang="en-US" b="1" u="sng">
                <a:latin typeface="Arial" pitchFamily="34" charset="0"/>
                <a:ea typeface="MS PGothic" pitchFamily="34" charset="-128"/>
                <a:cs typeface="+mn-cs"/>
              </a:rPr>
              <a:t>exposing unsecure </a:t>
            </a:r>
            <a:r>
              <a:rPr lang="en-US">
                <a:latin typeface="Arial" pitchFamily="34" charset="0"/>
                <a:ea typeface="MS PGothic" pitchFamily="34" charset="-128"/>
                <a:cs typeface="+mn-cs"/>
              </a:rPr>
              <a:t>personally identifiable information (PII) and/or </a:t>
            </a:r>
            <a:r>
              <a:rPr lang="en-US" b="1" u="sng">
                <a:latin typeface="Arial" pitchFamily="34" charset="0"/>
                <a:ea typeface="MS PGothic" pitchFamily="34" charset="-128"/>
                <a:cs typeface="+mn-cs"/>
              </a:rPr>
              <a:t>privileged data</a:t>
            </a:r>
            <a:r>
              <a:rPr lang="en-US">
                <a:latin typeface="Arial" pitchFamily="34" charset="0"/>
                <a:ea typeface="MS PGothic" pitchFamily="34" charset="-128"/>
                <a:cs typeface="+mn-cs"/>
              </a:rPr>
              <a:t> due to lack of information awareness</a:t>
            </a:r>
          </a:p>
          <a:p>
            <a:pPr eaLnBrk="0" hangingPunct="0">
              <a:spcBef>
                <a:spcPct val="50000"/>
              </a:spcBef>
              <a:buFont typeface="Wingdings" pitchFamily="2" charset="2"/>
              <a:buChar char="§"/>
              <a:defRPr/>
            </a:pPr>
            <a:endParaRPr lang="en-US">
              <a:latin typeface="Arial" pitchFamily="34" charset="0"/>
              <a:ea typeface="MS PGothic" pitchFamily="34" charset="-128"/>
              <a:cs typeface="+mn-cs"/>
            </a:endParaRPr>
          </a:p>
        </p:txBody>
      </p:sp>
      <p:grpSp>
        <p:nvGrpSpPr>
          <p:cNvPr id="19464" name="Group 24"/>
          <p:cNvGrpSpPr>
            <a:grpSpLocks/>
          </p:cNvGrpSpPr>
          <p:nvPr/>
        </p:nvGrpSpPr>
        <p:grpSpPr bwMode="auto">
          <a:xfrm>
            <a:off x="196513" y="1137860"/>
            <a:ext cx="11898629" cy="1883724"/>
            <a:chOff x="147516" y="1207477"/>
            <a:chExt cx="8923216" cy="1883253"/>
          </a:xfrm>
        </p:grpSpPr>
        <p:sp>
          <p:nvSpPr>
            <p:cNvPr id="27" name="Rounded Rectangle 26"/>
            <p:cNvSpPr/>
            <p:nvPr/>
          </p:nvSpPr>
          <p:spPr bwMode="auto">
            <a:xfrm>
              <a:off x="147516" y="1207477"/>
              <a:ext cx="8923216" cy="1883253"/>
            </a:xfrm>
            <a:prstGeom prst="roundRect">
              <a:avLst/>
            </a:prstGeom>
            <a:solidFill>
              <a:srgbClr val="B0B4CC">
                <a:alpha val="49804"/>
              </a:srgbClr>
            </a:solidFill>
            <a:ln w="12700" cap="flat" cmpd="sng" algn="ctr">
              <a:noFill/>
              <a:prstDash val="solid"/>
              <a:round/>
              <a:headEnd type="none" w="sm" len="sm"/>
              <a:tailEnd type="none" w="sm" len="sm"/>
            </a:ln>
            <a:effectLst>
              <a:softEdge rad="228600"/>
            </a:effectLst>
          </p:spPr>
          <p:txBody>
            <a:bodyPr/>
            <a:lstStyle/>
            <a:p>
              <a:pPr>
                <a:buFont typeface="Times New Roman" pitchFamily="18" charset="0"/>
                <a:buNone/>
                <a:defRPr/>
              </a:pPr>
              <a:endParaRPr lang="en-US">
                <a:latin typeface="Arial" pitchFamily="34" charset="0"/>
                <a:ea typeface="MS PGothic" pitchFamily="34" charset="-128"/>
                <a:cs typeface="Arial" pitchFamily="34" charset="0"/>
              </a:endParaRPr>
            </a:p>
          </p:txBody>
        </p:sp>
        <p:sp>
          <p:nvSpPr>
            <p:cNvPr id="2" name="Rounded Rectangle 1"/>
            <p:cNvSpPr/>
            <p:nvPr/>
          </p:nvSpPr>
          <p:spPr bwMode="auto">
            <a:xfrm>
              <a:off x="2780429" y="1374724"/>
              <a:ext cx="6065812" cy="1338140"/>
            </a:xfrm>
            <a:prstGeom prst="roundRect">
              <a:avLst>
                <a:gd name="adj" fmla="val 0"/>
              </a:avLst>
            </a:prstGeom>
            <a:solidFill>
              <a:schemeClr val="bg1"/>
            </a:solidFill>
            <a:ln w="31750">
              <a:solidFill>
                <a:schemeClr val="bg1"/>
              </a:solidFill>
            </a:ln>
            <a:effectLst>
              <a:outerShdw blurRad="63500" algn="ctr" rotWithShape="0">
                <a:srgbClr val="7F87D1">
                  <a:alpha val="30000"/>
                </a:srgbClr>
              </a:outerShdw>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a:lstStyle/>
            <a:p>
              <a:pPr>
                <a:buFont typeface="Times New Roman" pitchFamily="18" charset="0"/>
                <a:buNone/>
                <a:defRPr/>
              </a:pPr>
              <a:endParaRPr lang="en-US" sz="2000">
                <a:solidFill>
                  <a:schemeClr val="hlink"/>
                </a:solidFill>
                <a:latin typeface="Helvetica" pitchFamily="34" charset="0"/>
              </a:endParaRPr>
            </a:p>
          </p:txBody>
        </p:sp>
        <p:sp>
          <p:nvSpPr>
            <p:cNvPr id="19473" name="Text Box 10"/>
            <p:cNvSpPr txBox="1">
              <a:spLocks noChangeArrowheads="1"/>
            </p:cNvSpPr>
            <p:nvPr/>
          </p:nvSpPr>
          <p:spPr bwMode="auto">
            <a:xfrm>
              <a:off x="3182775" y="1725005"/>
              <a:ext cx="5724447" cy="651297"/>
            </a:xfrm>
            <a:prstGeom prst="rect">
              <a:avLst/>
            </a:prstGeom>
            <a:noFill/>
            <a:ln>
              <a:noFill/>
            </a:ln>
            <a:effectLst>
              <a:prstShdw prst="shdw17" dist="17961" dir="2700000">
                <a:srgbClr val="0A5283">
                  <a:alpha val="74997"/>
                </a:srgbClr>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a:lnSpc>
                  <a:spcPct val="90000"/>
                </a:lnSpc>
              </a:pPr>
              <a:r>
                <a:rPr lang="en-US" sz="2000">
                  <a:latin typeface="Helvetica" charset="0"/>
                </a:rPr>
                <a:t>Find, visualize, understand all big data</a:t>
              </a:r>
              <a:br>
                <a:rPr lang="en-US" sz="2000">
                  <a:latin typeface="Helvetica" charset="0"/>
                </a:rPr>
              </a:br>
              <a:r>
                <a:rPr lang="en-US" sz="2000">
                  <a:latin typeface="Helvetica" charset="0"/>
                </a:rPr>
                <a:t>to improve decision making</a:t>
              </a:r>
            </a:p>
          </p:txBody>
        </p:sp>
        <p:pic>
          <p:nvPicPr>
            <p:cNvPr id="20" name="Picture 19"/>
            <p:cNvPicPr>
              <a:picLocks noChangeAspect="1"/>
            </p:cNvPicPr>
            <p:nvPr/>
          </p:nvPicPr>
          <p:blipFill rotWithShape="1">
            <a:blip r:embed="rId4"/>
            <a:srcRect/>
            <a:stretch/>
          </p:blipFill>
          <p:spPr>
            <a:xfrm>
              <a:off x="312856" y="1388786"/>
              <a:ext cx="2430256" cy="1315708"/>
            </a:xfrm>
            <a:prstGeom prst="rect">
              <a:avLst/>
            </a:prstGeom>
            <a:ln w="31750">
              <a:solidFill>
                <a:schemeClr val="bg1"/>
              </a:solidFill>
            </a:ln>
            <a:effectLst>
              <a:outerShdw blurRad="63500" algn="ctr" rotWithShape="0">
                <a:srgbClr val="7F87D1">
                  <a:alpha val="40000"/>
                </a:srgbClr>
              </a:outerShdw>
            </a:effectLst>
          </p:spPr>
        </p:pic>
        <p:pic>
          <p:nvPicPr>
            <p:cNvPr id="19475" name="Picture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46160" y="1476183"/>
              <a:ext cx="1136650" cy="1139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1" name="Picture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77767" y="3111501"/>
            <a:ext cx="3361267" cy="1617663"/>
          </a:xfrm>
          <a:prstGeom prst="rect">
            <a:avLst/>
          </a:prstGeom>
          <a:noFill/>
          <a:ln w="31750">
            <a:solidFill>
              <a:schemeClr val="bg1"/>
            </a:solidFill>
            <a:miter lim="800000"/>
            <a:headEnd/>
            <a:tailEnd/>
          </a:ln>
          <a:effectLst>
            <a:outerShdw blurRad="63500" algn="ctr" rotWithShape="0">
              <a:srgbClr val="000000">
                <a:alpha val="39999"/>
              </a:srgbClr>
            </a:outerShdw>
          </a:effectLst>
          <a:extLst>
            <a:ext uri="{909E8E84-426E-40dd-AFC4-6F175D3DCCD1}">
              <a14:hiddenFill xmlns:a14="http://schemas.microsoft.com/office/drawing/2010/main" xmlns="">
                <a:solidFill>
                  <a:srgbClr val="FFFFFF"/>
                </a:solidFill>
              </a14:hiddenFill>
            </a:ext>
          </a:extLst>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472517" y="3081339"/>
            <a:ext cx="3361267" cy="1654175"/>
          </a:xfrm>
          <a:prstGeom prst="rect">
            <a:avLst/>
          </a:prstGeom>
          <a:noFill/>
          <a:ln w="31750">
            <a:solidFill>
              <a:schemeClr val="bg1"/>
            </a:solidFill>
            <a:miter lim="800000"/>
            <a:headEnd/>
            <a:tailEnd/>
          </a:ln>
          <a:effectLst>
            <a:outerShdw blurRad="63500" algn="ctr" rotWithShape="0">
              <a:srgbClr val="000000">
                <a:alpha val="39999"/>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354789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20134" y="503239"/>
            <a:ext cx="11741151" cy="598487"/>
          </a:xfrm>
        </p:spPr>
        <p:txBody>
          <a:bodyPr/>
          <a:lstStyle/>
          <a:p>
            <a:r>
              <a:rPr lang="en-US" sz="2600" b="1">
                <a:solidFill>
                  <a:srgbClr val="0000FF"/>
                </a:solidFill>
                <a:latin typeface="Arial" charset="0"/>
                <a:ea typeface="ＭＳ Ｐゴシック" charset="0"/>
              </a:rPr>
              <a:t>Big Data Exploration:  Value &amp; Diagram</a:t>
            </a:r>
            <a:endParaRPr lang="en-US" sz="2600">
              <a:solidFill>
                <a:srgbClr val="0000FF"/>
              </a:solidFill>
              <a:latin typeface="Arial" charset="0"/>
              <a:ea typeface="ＭＳ Ｐゴシック" charset="0"/>
            </a:endParaRPr>
          </a:p>
        </p:txBody>
      </p:sp>
      <p:sp>
        <p:nvSpPr>
          <p:cNvPr id="20483" name="Slide Number Placeholder 1"/>
          <p:cNvSpPr>
            <a:spLocks noGrp="1"/>
          </p:cNvSpPr>
          <p:nvPr>
            <p:ph type="sldNum" sz="quarter" idx="4294967295"/>
          </p:nvPr>
        </p:nvSpPr>
        <p:spPr bwMode="auto">
          <a:xfrm>
            <a:off x="220133" y="6654800"/>
            <a:ext cx="577851" cy="203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fld id="{98F45299-21EC-D144-A761-B37FF0C92FF8}" type="slidenum">
              <a:rPr lang="en-US"/>
              <a:pPr/>
              <a:t>6</a:t>
            </a:fld>
            <a:endParaRPr lang="en-US"/>
          </a:p>
        </p:txBody>
      </p:sp>
      <p:grpSp>
        <p:nvGrpSpPr>
          <p:cNvPr id="20484" name="Group 70"/>
          <p:cNvGrpSpPr>
            <a:grpSpLocks/>
          </p:cNvGrpSpPr>
          <p:nvPr/>
        </p:nvGrpSpPr>
        <p:grpSpPr bwMode="auto">
          <a:xfrm>
            <a:off x="4470400" y="1252539"/>
            <a:ext cx="3657600" cy="4722813"/>
            <a:chOff x="2415" y="713"/>
            <a:chExt cx="1728" cy="2975"/>
          </a:xfrm>
        </p:grpSpPr>
        <p:grpSp>
          <p:nvGrpSpPr>
            <p:cNvPr id="3" name="Group 333"/>
            <p:cNvGrpSpPr>
              <a:grpSpLocks/>
            </p:cNvGrpSpPr>
            <p:nvPr/>
          </p:nvGrpSpPr>
          <p:grpSpPr bwMode="auto">
            <a:xfrm flipH="1">
              <a:off x="2450" y="713"/>
              <a:ext cx="253" cy="284"/>
              <a:chOff x="2667000" y="1059349"/>
              <a:chExt cx="401263" cy="450156"/>
            </a:xfrm>
            <a:solidFill>
              <a:srgbClr val="BE1E27"/>
            </a:solidFill>
          </p:grpSpPr>
          <p:sp>
            <p:nvSpPr>
              <p:cNvPr id="118" name="Can 334"/>
              <p:cNvSpPr>
                <a:spLocks noChangeArrowheads="1"/>
              </p:cNvSpPr>
              <p:nvPr/>
            </p:nvSpPr>
            <p:spPr bwMode="auto">
              <a:xfrm>
                <a:off x="2667000" y="1059349"/>
                <a:ext cx="401263" cy="450156"/>
              </a:xfrm>
              <a:prstGeom prst="can">
                <a:avLst>
                  <a:gd name="adj" fmla="val 31152"/>
                </a:avLst>
              </a:prstGeom>
              <a:grpFill/>
              <a:ln w="63500">
                <a:solidFill>
                  <a:srgbClr val="FFFFFF"/>
                </a:solidFill>
                <a:round/>
                <a:headEnd/>
                <a:tailEnd/>
              </a:ln>
            </p:spPr>
            <p:txBody>
              <a:bodyPr lIns="0" tIns="0" rIns="0" bIns="0"/>
              <a:lstStyle/>
              <a:p>
                <a:pPr marL="742950" indent="-285750" algn="r" fontAlgn="auto">
                  <a:lnSpc>
                    <a:spcPct val="90000"/>
                  </a:lnSpc>
                  <a:spcBef>
                    <a:spcPct val="20000"/>
                  </a:spcBef>
                  <a:spcAft>
                    <a:spcPts val="0"/>
                  </a:spcAft>
                  <a:buClr>
                    <a:srgbClr val="0000CC"/>
                  </a:buClr>
                  <a:buSzPct val="70000"/>
                  <a:buFont typeface="Times" charset="0"/>
                  <a:buNone/>
                  <a:defRPr/>
                </a:pPr>
                <a:endParaRPr lang="en-US" kern="0">
                  <a:solidFill>
                    <a:sysClr val="windowText" lastClr="000000"/>
                  </a:solidFill>
                  <a:latin typeface="Arial" pitchFamily="34" charset="0"/>
                  <a:ea typeface="MS PGothic"/>
                  <a:cs typeface="Arial" pitchFamily="34" charset="0"/>
                </a:endParaRPr>
              </a:p>
            </p:txBody>
          </p:sp>
          <p:sp>
            <p:nvSpPr>
              <p:cNvPr id="119" name="Can 335"/>
              <p:cNvSpPr>
                <a:spLocks noChangeArrowheads="1"/>
              </p:cNvSpPr>
              <p:nvPr/>
            </p:nvSpPr>
            <p:spPr bwMode="auto">
              <a:xfrm>
                <a:off x="2667000" y="1059349"/>
                <a:ext cx="401263" cy="450156"/>
              </a:xfrm>
              <a:prstGeom prst="can">
                <a:avLst>
                  <a:gd name="adj" fmla="val 31152"/>
                </a:avLst>
              </a:prstGeom>
              <a:grpFill/>
              <a:ln w="15875">
                <a:solidFill>
                  <a:srgbClr val="B2B2B2"/>
                </a:solidFill>
                <a:round/>
                <a:headEnd/>
                <a:tailEnd/>
              </a:ln>
            </p:spPr>
            <p:txBody>
              <a:bodyPr lIns="0" tIns="0" rIns="0" bIns="0"/>
              <a:lstStyle/>
              <a:p>
                <a:pPr marL="742950" indent="-285750" algn="r" fontAlgn="auto">
                  <a:lnSpc>
                    <a:spcPct val="90000"/>
                  </a:lnSpc>
                  <a:spcBef>
                    <a:spcPct val="20000"/>
                  </a:spcBef>
                  <a:spcAft>
                    <a:spcPts val="0"/>
                  </a:spcAft>
                  <a:buClr>
                    <a:srgbClr val="0000CC"/>
                  </a:buClr>
                  <a:buSzPct val="70000"/>
                  <a:buFont typeface="Times" charset="0"/>
                  <a:buNone/>
                  <a:defRPr/>
                </a:pPr>
                <a:endParaRPr lang="en-US" kern="0">
                  <a:solidFill>
                    <a:sysClr val="windowText" lastClr="000000"/>
                  </a:solidFill>
                  <a:latin typeface="Arial" pitchFamily="34" charset="0"/>
                  <a:ea typeface="MS PGothic"/>
                  <a:cs typeface="Arial" pitchFamily="34" charset="0"/>
                </a:endParaRPr>
              </a:p>
            </p:txBody>
          </p:sp>
        </p:grpSp>
        <p:grpSp>
          <p:nvGrpSpPr>
            <p:cNvPr id="4" name="Group 342"/>
            <p:cNvGrpSpPr>
              <a:grpSpLocks/>
            </p:cNvGrpSpPr>
            <p:nvPr/>
          </p:nvGrpSpPr>
          <p:grpSpPr bwMode="auto">
            <a:xfrm flipH="1">
              <a:off x="2450" y="1643"/>
              <a:ext cx="253" cy="284"/>
              <a:chOff x="2667000" y="1059349"/>
              <a:chExt cx="401263" cy="450156"/>
            </a:xfrm>
            <a:solidFill>
              <a:srgbClr val="BED63A"/>
            </a:solidFill>
          </p:grpSpPr>
          <p:sp>
            <p:nvSpPr>
              <p:cNvPr id="115" name="Can 343"/>
              <p:cNvSpPr>
                <a:spLocks noChangeArrowheads="1"/>
              </p:cNvSpPr>
              <p:nvPr/>
            </p:nvSpPr>
            <p:spPr bwMode="auto">
              <a:xfrm>
                <a:off x="2667000" y="1059349"/>
                <a:ext cx="401263" cy="450156"/>
              </a:xfrm>
              <a:prstGeom prst="can">
                <a:avLst>
                  <a:gd name="adj" fmla="val 31152"/>
                </a:avLst>
              </a:prstGeom>
              <a:grpFill/>
              <a:ln w="63500">
                <a:solidFill>
                  <a:srgbClr val="FFFFFF"/>
                </a:solidFill>
                <a:round/>
                <a:headEnd/>
                <a:tailEnd/>
              </a:ln>
            </p:spPr>
            <p:txBody>
              <a:bodyPr lIns="0" tIns="0" rIns="0" bIns="0"/>
              <a:lstStyle/>
              <a:p>
                <a:pPr marL="742950" indent="-285750" algn="r" fontAlgn="auto">
                  <a:lnSpc>
                    <a:spcPct val="90000"/>
                  </a:lnSpc>
                  <a:spcBef>
                    <a:spcPct val="20000"/>
                  </a:spcBef>
                  <a:spcAft>
                    <a:spcPts val="0"/>
                  </a:spcAft>
                  <a:buClr>
                    <a:srgbClr val="0000CC"/>
                  </a:buClr>
                  <a:buSzPct val="70000"/>
                  <a:buFont typeface="Times" charset="0"/>
                  <a:buNone/>
                  <a:defRPr/>
                </a:pPr>
                <a:endParaRPr lang="en-US" kern="0">
                  <a:solidFill>
                    <a:sysClr val="windowText" lastClr="000000"/>
                  </a:solidFill>
                  <a:latin typeface="Arial" pitchFamily="34" charset="0"/>
                  <a:ea typeface="MS PGothic"/>
                  <a:cs typeface="Arial" pitchFamily="34" charset="0"/>
                </a:endParaRPr>
              </a:p>
            </p:txBody>
          </p:sp>
          <p:sp>
            <p:nvSpPr>
              <p:cNvPr id="117" name="Can 344"/>
              <p:cNvSpPr>
                <a:spLocks noChangeArrowheads="1"/>
              </p:cNvSpPr>
              <p:nvPr/>
            </p:nvSpPr>
            <p:spPr bwMode="auto">
              <a:xfrm>
                <a:off x="2667000" y="1059349"/>
                <a:ext cx="401263" cy="450156"/>
              </a:xfrm>
              <a:prstGeom prst="can">
                <a:avLst>
                  <a:gd name="adj" fmla="val 31152"/>
                </a:avLst>
              </a:prstGeom>
              <a:grpFill/>
              <a:ln w="15875">
                <a:solidFill>
                  <a:srgbClr val="B2B2B2"/>
                </a:solidFill>
                <a:round/>
                <a:headEnd/>
                <a:tailEnd/>
              </a:ln>
            </p:spPr>
            <p:txBody>
              <a:bodyPr lIns="0" tIns="0" rIns="0" bIns="0"/>
              <a:lstStyle/>
              <a:p>
                <a:pPr marL="742950" indent="-285750" algn="r" fontAlgn="auto">
                  <a:lnSpc>
                    <a:spcPct val="90000"/>
                  </a:lnSpc>
                  <a:spcBef>
                    <a:spcPct val="20000"/>
                  </a:spcBef>
                  <a:spcAft>
                    <a:spcPts val="0"/>
                  </a:spcAft>
                  <a:buClr>
                    <a:srgbClr val="0000CC"/>
                  </a:buClr>
                  <a:buSzPct val="70000"/>
                  <a:buFont typeface="Times" charset="0"/>
                  <a:buNone/>
                  <a:defRPr/>
                </a:pPr>
                <a:endParaRPr lang="en-US" kern="0">
                  <a:solidFill>
                    <a:sysClr val="windowText" lastClr="000000"/>
                  </a:solidFill>
                  <a:latin typeface="Arial" pitchFamily="34" charset="0"/>
                  <a:ea typeface="MS PGothic"/>
                  <a:cs typeface="Arial" pitchFamily="34" charset="0"/>
                </a:endParaRPr>
              </a:p>
            </p:txBody>
          </p:sp>
        </p:grpSp>
        <p:grpSp>
          <p:nvGrpSpPr>
            <p:cNvPr id="20513" name="Group 353"/>
            <p:cNvGrpSpPr>
              <a:grpSpLocks/>
            </p:cNvGrpSpPr>
            <p:nvPr/>
          </p:nvGrpSpPr>
          <p:grpSpPr bwMode="auto">
            <a:xfrm flipH="1">
              <a:off x="2450" y="2573"/>
              <a:ext cx="253" cy="284"/>
              <a:chOff x="2667000" y="1059349"/>
              <a:chExt cx="401263" cy="450156"/>
            </a:xfrm>
          </p:grpSpPr>
          <p:sp>
            <p:nvSpPr>
              <p:cNvPr id="20537" name="Can 354"/>
              <p:cNvSpPr>
                <a:spLocks noChangeArrowheads="1"/>
              </p:cNvSpPr>
              <p:nvPr/>
            </p:nvSpPr>
            <p:spPr bwMode="auto">
              <a:xfrm>
                <a:off x="2667001" y="1059349"/>
                <a:ext cx="401262" cy="450156"/>
              </a:xfrm>
              <a:prstGeom prst="can">
                <a:avLst>
                  <a:gd name="adj" fmla="val 31152"/>
                </a:avLst>
              </a:prstGeom>
              <a:noFill/>
              <a:ln w="63500">
                <a:solidFill>
                  <a:srgbClr val="FFFFFF"/>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pPr marL="742950" indent="-285750" algn="r">
                  <a:lnSpc>
                    <a:spcPct val="90000"/>
                  </a:lnSpc>
                  <a:spcBef>
                    <a:spcPct val="20000"/>
                  </a:spcBef>
                  <a:buClr>
                    <a:srgbClr val="0000CC"/>
                  </a:buClr>
                  <a:buSzPct val="70000"/>
                  <a:buFont typeface="Times" charset="0"/>
                  <a:buNone/>
                </a:pPr>
                <a:endParaRPr lang="en-US">
                  <a:cs typeface="Arial" charset="0"/>
                </a:endParaRPr>
              </a:p>
            </p:txBody>
          </p:sp>
          <p:sp>
            <p:nvSpPr>
              <p:cNvPr id="20538" name="Can 355"/>
              <p:cNvSpPr>
                <a:spLocks noChangeArrowheads="1"/>
              </p:cNvSpPr>
              <p:nvPr/>
            </p:nvSpPr>
            <p:spPr bwMode="auto">
              <a:xfrm>
                <a:off x="2667001" y="1059349"/>
                <a:ext cx="401262" cy="450156"/>
              </a:xfrm>
              <a:prstGeom prst="can">
                <a:avLst>
                  <a:gd name="adj" fmla="val 31152"/>
                </a:avLst>
              </a:prstGeom>
              <a:solidFill>
                <a:srgbClr val="1B3664"/>
              </a:solidFill>
              <a:ln w="15875">
                <a:solidFill>
                  <a:srgbClr val="B2B2B2"/>
                </a:solidFill>
                <a:round/>
                <a:headEnd/>
                <a:tailEnd/>
              </a:ln>
            </p:spPr>
            <p:txBody>
              <a:bodyPr lIns="0" tIns="0" rIns="0" bIns="0"/>
              <a:lstStyle/>
              <a:p>
                <a:pPr marL="742950" indent="-285750" algn="r">
                  <a:lnSpc>
                    <a:spcPct val="90000"/>
                  </a:lnSpc>
                  <a:spcBef>
                    <a:spcPct val="20000"/>
                  </a:spcBef>
                  <a:buClr>
                    <a:srgbClr val="0000CC"/>
                  </a:buClr>
                  <a:buSzPct val="70000"/>
                  <a:buFont typeface="Times" charset="0"/>
                  <a:buNone/>
                </a:pPr>
                <a:endParaRPr lang="en-US">
                  <a:cs typeface="Arial" charset="0"/>
                </a:endParaRPr>
              </a:p>
            </p:txBody>
          </p:sp>
        </p:grpSp>
        <p:grpSp>
          <p:nvGrpSpPr>
            <p:cNvPr id="6" name="Group 330"/>
            <p:cNvGrpSpPr>
              <a:grpSpLocks/>
            </p:cNvGrpSpPr>
            <p:nvPr/>
          </p:nvGrpSpPr>
          <p:grpSpPr bwMode="auto">
            <a:xfrm flipH="1">
              <a:off x="2450" y="1023"/>
              <a:ext cx="253" cy="284"/>
              <a:chOff x="2667000" y="1059349"/>
              <a:chExt cx="401263" cy="450156"/>
            </a:xfrm>
            <a:solidFill>
              <a:srgbClr val="E05829"/>
            </a:solidFill>
          </p:grpSpPr>
          <p:sp>
            <p:nvSpPr>
              <p:cNvPr id="111" name="Can 331"/>
              <p:cNvSpPr>
                <a:spLocks noChangeArrowheads="1"/>
              </p:cNvSpPr>
              <p:nvPr/>
            </p:nvSpPr>
            <p:spPr bwMode="auto">
              <a:xfrm>
                <a:off x="2667000" y="1059349"/>
                <a:ext cx="401263" cy="450156"/>
              </a:xfrm>
              <a:prstGeom prst="can">
                <a:avLst>
                  <a:gd name="adj" fmla="val 31152"/>
                </a:avLst>
              </a:prstGeom>
              <a:grpFill/>
              <a:ln w="63500">
                <a:solidFill>
                  <a:srgbClr val="FFFFFF"/>
                </a:solidFill>
                <a:round/>
                <a:headEnd/>
                <a:tailEnd/>
              </a:ln>
            </p:spPr>
            <p:txBody>
              <a:bodyPr lIns="0" tIns="0" rIns="0" bIns="0"/>
              <a:lstStyle/>
              <a:p>
                <a:pPr marL="742950" indent="-285750" algn="r" fontAlgn="auto">
                  <a:lnSpc>
                    <a:spcPct val="90000"/>
                  </a:lnSpc>
                  <a:spcBef>
                    <a:spcPct val="20000"/>
                  </a:spcBef>
                  <a:spcAft>
                    <a:spcPts val="0"/>
                  </a:spcAft>
                  <a:buClr>
                    <a:srgbClr val="0000CC"/>
                  </a:buClr>
                  <a:buSzPct val="70000"/>
                  <a:buFont typeface="Times" charset="0"/>
                  <a:buNone/>
                  <a:defRPr/>
                </a:pPr>
                <a:endParaRPr lang="en-US" kern="0">
                  <a:solidFill>
                    <a:sysClr val="windowText" lastClr="000000"/>
                  </a:solidFill>
                  <a:latin typeface="Arial" pitchFamily="34" charset="0"/>
                  <a:ea typeface="MS PGothic"/>
                  <a:cs typeface="Arial" pitchFamily="34" charset="0"/>
                </a:endParaRPr>
              </a:p>
            </p:txBody>
          </p:sp>
          <p:sp>
            <p:nvSpPr>
              <p:cNvPr id="112" name="Can 332"/>
              <p:cNvSpPr>
                <a:spLocks noChangeArrowheads="1"/>
              </p:cNvSpPr>
              <p:nvPr/>
            </p:nvSpPr>
            <p:spPr bwMode="auto">
              <a:xfrm>
                <a:off x="2667000" y="1059349"/>
                <a:ext cx="401263" cy="450156"/>
              </a:xfrm>
              <a:prstGeom prst="can">
                <a:avLst>
                  <a:gd name="adj" fmla="val 31152"/>
                </a:avLst>
              </a:prstGeom>
              <a:grpFill/>
              <a:ln w="15875">
                <a:solidFill>
                  <a:srgbClr val="B2B2B2"/>
                </a:solidFill>
                <a:round/>
                <a:headEnd/>
                <a:tailEnd/>
              </a:ln>
            </p:spPr>
            <p:txBody>
              <a:bodyPr lIns="0" tIns="0" rIns="0" bIns="0"/>
              <a:lstStyle/>
              <a:p>
                <a:pPr marL="742950" indent="-285750" algn="r" fontAlgn="auto">
                  <a:lnSpc>
                    <a:spcPct val="90000"/>
                  </a:lnSpc>
                  <a:spcBef>
                    <a:spcPct val="20000"/>
                  </a:spcBef>
                  <a:spcAft>
                    <a:spcPts val="0"/>
                  </a:spcAft>
                  <a:buClr>
                    <a:srgbClr val="0000CC"/>
                  </a:buClr>
                  <a:buSzPct val="70000"/>
                  <a:buFont typeface="Times" charset="0"/>
                  <a:buNone/>
                  <a:defRPr/>
                </a:pPr>
                <a:endParaRPr lang="en-US" kern="0">
                  <a:solidFill>
                    <a:sysClr val="windowText" lastClr="000000"/>
                  </a:solidFill>
                  <a:latin typeface="Arial" pitchFamily="34" charset="0"/>
                  <a:ea typeface="MS PGothic"/>
                  <a:cs typeface="Arial" pitchFamily="34" charset="0"/>
                </a:endParaRPr>
              </a:p>
            </p:txBody>
          </p:sp>
        </p:grpSp>
        <p:grpSp>
          <p:nvGrpSpPr>
            <p:cNvPr id="20515" name="Group 319"/>
            <p:cNvGrpSpPr>
              <a:grpSpLocks/>
            </p:cNvGrpSpPr>
            <p:nvPr/>
          </p:nvGrpSpPr>
          <p:grpSpPr bwMode="auto">
            <a:xfrm flipH="1">
              <a:off x="2450" y="1333"/>
              <a:ext cx="253" cy="284"/>
              <a:chOff x="2667000" y="1059349"/>
              <a:chExt cx="401263" cy="450156"/>
            </a:xfrm>
          </p:grpSpPr>
          <p:sp>
            <p:nvSpPr>
              <p:cNvPr id="20535" name="Can 320"/>
              <p:cNvSpPr>
                <a:spLocks noChangeArrowheads="1"/>
              </p:cNvSpPr>
              <p:nvPr/>
            </p:nvSpPr>
            <p:spPr bwMode="auto">
              <a:xfrm>
                <a:off x="2667001" y="1059349"/>
                <a:ext cx="401262" cy="450156"/>
              </a:xfrm>
              <a:prstGeom prst="can">
                <a:avLst>
                  <a:gd name="adj" fmla="val 31152"/>
                </a:avLst>
              </a:prstGeom>
              <a:noFill/>
              <a:ln w="63500">
                <a:solidFill>
                  <a:srgbClr val="FFFFFF"/>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pPr marL="742950" indent="-285750" algn="r">
                  <a:lnSpc>
                    <a:spcPct val="90000"/>
                  </a:lnSpc>
                  <a:spcBef>
                    <a:spcPct val="20000"/>
                  </a:spcBef>
                  <a:buClr>
                    <a:srgbClr val="0000CC"/>
                  </a:buClr>
                  <a:buSzPct val="70000"/>
                  <a:buFont typeface="Times" charset="0"/>
                  <a:buNone/>
                </a:pPr>
                <a:endParaRPr lang="en-US">
                  <a:cs typeface="Arial" charset="0"/>
                </a:endParaRPr>
              </a:p>
            </p:txBody>
          </p:sp>
          <p:sp>
            <p:nvSpPr>
              <p:cNvPr id="20536" name="Can 321"/>
              <p:cNvSpPr>
                <a:spLocks noChangeArrowheads="1"/>
              </p:cNvSpPr>
              <p:nvPr/>
            </p:nvSpPr>
            <p:spPr bwMode="auto">
              <a:xfrm>
                <a:off x="2667001" y="1059349"/>
                <a:ext cx="401262" cy="450156"/>
              </a:xfrm>
              <a:prstGeom prst="can">
                <a:avLst>
                  <a:gd name="adj" fmla="val 31152"/>
                </a:avLst>
              </a:prstGeom>
              <a:solidFill>
                <a:srgbClr val="FFC000"/>
              </a:solidFill>
              <a:ln w="15875">
                <a:solidFill>
                  <a:srgbClr val="BFBFBF"/>
                </a:solidFill>
                <a:round/>
                <a:headEnd/>
                <a:tailEnd/>
              </a:ln>
            </p:spPr>
            <p:txBody>
              <a:bodyPr lIns="0" tIns="0" rIns="0" bIns="0"/>
              <a:lstStyle/>
              <a:p>
                <a:pPr marL="742950" indent="-285750" algn="r">
                  <a:lnSpc>
                    <a:spcPct val="90000"/>
                  </a:lnSpc>
                  <a:spcBef>
                    <a:spcPct val="20000"/>
                  </a:spcBef>
                  <a:buClr>
                    <a:srgbClr val="0000CC"/>
                  </a:buClr>
                  <a:buSzPct val="70000"/>
                  <a:buFont typeface="Times" charset="0"/>
                  <a:buNone/>
                </a:pPr>
                <a:endParaRPr lang="en-US">
                  <a:cs typeface="Arial" charset="0"/>
                </a:endParaRPr>
              </a:p>
            </p:txBody>
          </p:sp>
        </p:grpSp>
        <p:grpSp>
          <p:nvGrpSpPr>
            <p:cNvPr id="20516" name="Group 357"/>
            <p:cNvGrpSpPr>
              <a:grpSpLocks/>
            </p:cNvGrpSpPr>
            <p:nvPr/>
          </p:nvGrpSpPr>
          <p:grpSpPr bwMode="auto">
            <a:xfrm flipH="1">
              <a:off x="2446" y="2263"/>
              <a:ext cx="253" cy="284"/>
              <a:chOff x="2667000" y="1059349"/>
              <a:chExt cx="401263" cy="450156"/>
            </a:xfrm>
          </p:grpSpPr>
          <p:sp>
            <p:nvSpPr>
              <p:cNvPr id="20533" name="Can 358"/>
              <p:cNvSpPr>
                <a:spLocks noChangeArrowheads="1"/>
              </p:cNvSpPr>
              <p:nvPr/>
            </p:nvSpPr>
            <p:spPr bwMode="auto">
              <a:xfrm>
                <a:off x="2667001" y="1059349"/>
                <a:ext cx="401262" cy="450156"/>
              </a:xfrm>
              <a:prstGeom prst="can">
                <a:avLst>
                  <a:gd name="adj" fmla="val 31152"/>
                </a:avLst>
              </a:prstGeom>
              <a:noFill/>
              <a:ln w="63500">
                <a:solidFill>
                  <a:srgbClr val="FFFFFF"/>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pPr marL="742950" indent="-285750" algn="r">
                  <a:lnSpc>
                    <a:spcPct val="90000"/>
                  </a:lnSpc>
                  <a:spcBef>
                    <a:spcPct val="20000"/>
                  </a:spcBef>
                  <a:buClr>
                    <a:srgbClr val="0000CC"/>
                  </a:buClr>
                  <a:buSzPct val="70000"/>
                  <a:buFont typeface="Times" charset="0"/>
                  <a:buNone/>
                </a:pPr>
                <a:endParaRPr lang="en-US">
                  <a:cs typeface="Arial" charset="0"/>
                </a:endParaRPr>
              </a:p>
            </p:txBody>
          </p:sp>
          <p:sp>
            <p:nvSpPr>
              <p:cNvPr id="20534" name="Can 359"/>
              <p:cNvSpPr>
                <a:spLocks noChangeArrowheads="1"/>
              </p:cNvSpPr>
              <p:nvPr/>
            </p:nvSpPr>
            <p:spPr bwMode="auto">
              <a:xfrm>
                <a:off x="2667001" y="1059349"/>
                <a:ext cx="401262" cy="450156"/>
              </a:xfrm>
              <a:prstGeom prst="can">
                <a:avLst>
                  <a:gd name="adj" fmla="val 31152"/>
                </a:avLst>
              </a:prstGeom>
              <a:solidFill>
                <a:srgbClr val="0070C0"/>
              </a:solidFill>
              <a:ln w="15875">
                <a:solidFill>
                  <a:srgbClr val="B2B2B2"/>
                </a:solidFill>
                <a:round/>
                <a:headEnd/>
                <a:tailEnd/>
              </a:ln>
            </p:spPr>
            <p:txBody>
              <a:bodyPr lIns="0" tIns="0" rIns="0" bIns="0"/>
              <a:lstStyle/>
              <a:p>
                <a:pPr marL="742950" indent="-285750" algn="r">
                  <a:lnSpc>
                    <a:spcPct val="90000"/>
                  </a:lnSpc>
                  <a:spcBef>
                    <a:spcPct val="20000"/>
                  </a:spcBef>
                  <a:buClr>
                    <a:srgbClr val="0000CC"/>
                  </a:buClr>
                  <a:buSzPct val="70000"/>
                  <a:buFont typeface="Times" charset="0"/>
                  <a:buNone/>
                </a:pPr>
                <a:endParaRPr lang="en-US">
                  <a:cs typeface="Arial" charset="0"/>
                </a:endParaRPr>
              </a:p>
            </p:txBody>
          </p:sp>
        </p:grpSp>
        <p:grpSp>
          <p:nvGrpSpPr>
            <p:cNvPr id="20517" name="Group 348"/>
            <p:cNvGrpSpPr>
              <a:grpSpLocks/>
            </p:cNvGrpSpPr>
            <p:nvPr/>
          </p:nvGrpSpPr>
          <p:grpSpPr bwMode="auto">
            <a:xfrm flipH="1">
              <a:off x="2450" y="1953"/>
              <a:ext cx="253" cy="284"/>
              <a:chOff x="2667000" y="1059349"/>
              <a:chExt cx="401263" cy="450156"/>
            </a:xfrm>
          </p:grpSpPr>
          <p:sp>
            <p:nvSpPr>
              <p:cNvPr id="20531" name="Can 349"/>
              <p:cNvSpPr>
                <a:spLocks noChangeArrowheads="1"/>
              </p:cNvSpPr>
              <p:nvPr/>
            </p:nvSpPr>
            <p:spPr bwMode="auto">
              <a:xfrm>
                <a:off x="2667001" y="1059349"/>
                <a:ext cx="401262" cy="450156"/>
              </a:xfrm>
              <a:prstGeom prst="can">
                <a:avLst>
                  <a:gd name="adj" fmla="val 31152"/>
                </a:avLst>
              </a:prstGeom>
              <a:noFill/>
              <a:ln w="63500">
                <a:solidFill>
                  <a:srgbClr val="FFFFFF"/>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pPr marL="742950" indent="-285750" algn="r">
                  <a:lnSpc>
                    <a:spcPct val="90000"/>
                  </a:lnSpc>
                  <a:spcBef>
                    <a:spcPct val="20000"/>
                  </a:spcBef>
                  <a:buClr>
                    <a:srgbClr val="0000CC"/>
                  </a:buClr>
                  <a:buSzPct val="70000"/>
                  <a:buFont typeface="Times" charset="0"/>
                  <a:buNone/>
                </a:pPr>
                <a:endParaRPr lang="en-US">
                  <a:cs typeface="Arial" charset="0"/>
                </a:endParaRPr>
              </a:p>
            </p:txBody>
          </p:sp>
          <p:sp>
            <p:nvSpPr>
              <p:cNvPr id="20532" name="Can 350"/>
              <p:cNvSpPr>
                <a:spLocks noChangeArrowheads="1"/>
              </p:cNvSpPr>
              <p:nvPr/>
            </p:nvSpPr>
            <p:spPr bwMode="auto">
              <a:xfrm>
                <a:off x="2667001" y="1059349"/>
                <a:ext cx="401262" cy="450156"/>
              </a:xfrm>
              <a:prstGeom prst="can">
                <a:avLst>
                  <a:gd name="adj" fmla="val 31152"/>
                </a:avLst>
              </a:prstGeom>
              <a:solidFill>
                <a:srgbClr val="00B050"/>
              </a:solidFill>
              <a:ln w="15875">
                <a:solidFill>
                  <a:srgbClr val="B2B2B2"/>
                </a:solidFill>
                <a:round/>
                <a:headEnd/>
                <a:tailEnd/>
              </a:ln>
            </p:spPr>
            <p:txBody>
              <a:bodyPr lIns="0" tIns="0" rIns="0" bIns="0"/>
              <a:lstStyle/>
              <a:p>
                <a:pPr marL="742950" indent="-285750" algn="r">
                  <a:lnSpc>
                    <a:spcPct val="90000"/>
                  </a:lnSpc>
                  <a:spcBef>
                    <a:spcPct val="20000"/>
                  </a:spcBef>
                  <a:buClr>
                    <a:srgbClr val="0000CC"/>
                  </a:buClr>
                  <a:buSzPct val="70000"/>
                  <a:buFont typeface="Times" charset="0"/>
                  <a:buNone/>
                </a:pPr>
                <a:endParaRPr lang="en-US">
                  <a:cs typeface="Arial" charset="0"/>
                </a:endParaRPr>
              </a:p>
            </p:txBody>
          </p:sp>
        </p:grpSp>
        <p:sp>
          <p:nvSpPr>
            <p:cNvPr id="87" name="TextBox 145"/>
            <p:cNvSpPr txBox="1">
              <a:spLocks noChangeArrowheads="1"/>
            </p:cNvSpPr>
            <p:nvPr/>
          </p:nvSpPr>
          <p:spPr bwMode="auto">
            <a:xfrm>
              <a:off x="2703" y="1086"/>
              <a:ext cx="1440" cy="239"/>
            </a:xfrm>
            <a:prstGeom prst="rect">
              <a:avLst/>
            </a:prstGeom>
            <a:noFill/>
            <a:ln w="9525">
              <a:noFill/>
              <a:miter lim="800000"/>
              <a:headEnd/>
              <a:tailEnd/>
            </a:ln>
          </p:spPr>
          <p:txBody>
            <a:bodyPr>
              <a:spAutoFit/>
            </a:bodyPr>
            <a:lstStyle/>
            <a:p>
              <a:pPr fontAlgn="auto">
                <a:lnSpc>
                  <a:spcPts val="1100"/>
                </a:lnSpc>
                <a:spcBef>
                  <a:spcPts val="0"/>
                </a:spcBef>
                <a:spcAft>
                  <a:spcPts val="0"/>
                </a:spcAft>
                <a:buFont typeface="Times New Roman" pitchFamily="18" charset="0"/>
                <a:buNone/>
                <a:defRPr/>
              </a:pPr>
              <a:r>
                <a:rPr lang="en-US" sz="1100" kern="0">
                  <a:latin typeface="Arial" pitchFamily="34" charset="0"/>
                  <a:ea typeface="MS PGothic"/>
                  <a:cs typeface="Arial" pitchFamily="34" charset="0"/>
                </a:rPr>
                <a:t>File</a:t>
              </a:r>
            </a:p>
            <a:p>
              <a:pPr fontAlgn="auto">
                <a:lnSpc>
                  <a:spcPts val="1100"/>
                </a:lnSpc>
                <a:spcBef>
                  <a:spcPts val="0"/>
                </a:spcBef>
                <a:spcAft>
                  <a:spcPts val="0"/>
                </a:spcAft>
                <a:buFont typeface="Times New Roman" pitchFamily="18" charset="0"/>
                <a:buNone/>
                <a:defRPr/>
              </a:pPr>
              <a:r>
                <a:rPr lang="en-US" sz="1100" kern="0">
                  <a:latin typeface="Arial" pitchFamily="34" charset="0"/>
                  <a:ea typeface="MS PGothic"/>
                  <a:cs typeface="Arial" pitchFamily="34" charset="0"/>
                </a:rPr>
                <a:t>Systems</a:t>
              </a:r>
            </a:p>
          </p:txBody>
        </p:sp>
        <p:sp>
          <p:nvSpPr>
            <p:cNvPr id="88" name="TextBox 146"/>
            <p:cNvSpPr txBox="1">
              <a:spLocks noChangeArrowheads="1"/>
            </p:cNvSpPr>
            <p:nvPr/>
          </p:nvSpPr>
          <p:spPr bwMode="auto">
            <a:xfrm>
              <a:off x="2703" y="761"/>
              <a:ext cx="1440" cy="239"/>
            </a:xfrm>
            <a:prstGeom prst="rect">
              <a:avLst/>
            </a:prstGeom>
            <a:noFill/>
            <a:ln w="9525">
              <a:noFill/>
              <a:miter lim="800000"/>
              <a:headEnd/>
              <a:tailEnd/>
            </a:ln>
          </p:spPr>
          <p:txBody>
            <a:bodyPr>
              <a:spAutoFit/>
            </a:bodyPr>
            <a:lstStyle/>
            <a:p>
              <a:pPr fontAlgn="auto">
                <a:lnSpc>
                  <a:spcPts val="1100"/>
                </a:lnSpc>
                <a:spcBef>
                  <a:spcPts val="0"/>
                </a:spcBef>
                <a:spcAft>
                  <a:spcPts val="0"/>
                </a:spcAft>
                <a:buFont typeface="Times New Roman" pitchFamily="18" charset="0"/>
                <a:buNone/>
                <a:defRPr/>
              </a:pPr>
              <a:r>
                <a:rPr lang="en-US" sz="1100" kern="0">
                  <a:latin typeface="Arial" pitchFamily="34" charset="0"/>
                  <a:ea typeface="MS PGothic"/>
                  <a:cs typeface="Arial" pitchFamily="34" charset="0"/>
                </a:rPr>
                <a:t>Relational</a:t>
              </a:r>
            </a:p>
            <a:p>
              <a:pPr fontAlgn="auto">
                <a:lnSpc>
                  <a:spcPts val="1100"/>
                </a:lnSpc>
                <a:spcBef>
                  <a:spcPts val="0"/>
                </a:spcBef>
                <a:spcAft>
                  <a:spcPts val="0"/>
                </a:spcAft>
                <a:buFont typeface="Times New Roman" pitchFamily="18" charset="0"/>
                <a:buNone/>
                <a:defRPr/>
              </a:pPr>
              <a:r>
                <a:rPr lang="en-US" sz="1100" kern="0">
                  <a:latin typeface="Arial" pitchFamily="34" charset="0"/>
                  <a:ea typeface="MS PGothic"/>
                  <a:cs typeface="Arial" pitchFamily="34" charset="0"/>
                </a:rPr>
                <a:t>Data</a:t>
              </a:r>
            </a:p>
          </p:txBody>
        </p:sp>
        <p:sp>
          <p:nvSpPr>
            <p:cNvPr id="89" name="TextBox 147"/>
            <p:cNvSpPr txBox="1">
              <a:spLocks noChangeArrowheads="1"/>
            </p:cNvSpPr>
            <p:nvPr/>
          </p:nvSpPr>
          <p:spPr bwMode="auto">
            <a:xfrm>
              <a:off x="2703" y="1376"/>
              <a:ext cx="1440" cy="239"/>
            </a:xfrm>
            <a:prstGeom prst="rect">
              <a:avLst/>
            </a:prstGeom>
            <a:noFill/>
            <a:ln w="9525">
              <a:noFill/>
              <a:miter lim="800000"/>
              <a:headEnd/>
              <a:tailEnd/>
            </a:ln>
          </p:spPr>
          <p:txBody>
            <a:bodyPr>
              <a:spAutoFit/>
            </a:bodyPr>
            <a:lstStyle/>
            <a:p>
              <a:pPr fontAlgn="auto">
                <a:lnSpc>
                  <a:spcPts val="1100"/>
                </a:lnSpc>
                <a:spcBef>
                  <a:spcPts val="0"/>
                </a:spcBef>
                <a:spcAft>
                  <a:spcPts val="0"/>
                </a:spcAft>
                <a:buFont typeface="Times New Roman" pitchFamily="18" charset="0"/>
                <a:buNone/>
                <a:defRPr/>
              </a:pPr>
              <a:r>
                <a:rPr lang="en-US" sz="1100" kern="0" dirty="0">
                  <a:latin typeface="Arial" pitchFamily="34" charset="0"/>
                  <a:ea typeface="MS PGothic"/>
                  <a:cs typeface="Arial" pitchFamily="34" charset="0"/>
                </a:rPr>
                <a:t>Content</a:t>
              </a:r>
            </a:p>
            <a:p>
              <a:pPr fontAlgn="auto">
                <a:lnSpc>
                  <a:spcPts val="1100"/>
                </a:lnSpc>
                <a:spcBef>
                  <a:spcPts val="0"/>
                </a:spcBef>
                <a:spcAft>
                  <a:spcPts val="0"/>
                </a:spcAft>
                <a:buFont typeface="Times New Roman" pitchFamily="18" charset="0"/>
                <a:buNone/>
                <a:defRPr/>
              </a:pPr>
              <a:r>
                <a:rPr lang="en-US" sz="1100" kern="0" dirty="0">
                  <a:latin typeface="Arial" pitchFamily="34" charset="0"/>
                  <a:ea typeface="MS PGothic"/>
                  <a:cs typeface="Arial" pitchFamily="34" charset="0"/>
                </a:rPr>
                <a:t>Management</a:t>
              </a:r>
            </a:p>
          </p:txBody>
        </p:sp>
        <p:sp>
          <p:nvSpPr>
            <p:cNvPr id="90" name="TextBox 148"/>
            <p:cNvSpPr txBox="1">
              <a:spLocks noChangeArrowheads="1"/>
            </p:cNvSpPr>
            <p:nvPr/>
          </p:nvSpPr>
          <p:spPr bwMode="auto">
            <a:xfrm>
              <a:off x="2703" y="1718"/>
              <a:ext cx="1440" cy="150"/>
            </a:xfrm>
            <a:prstGeom prst="rect">
              <a:avLst/>
            </a:prstGeom>
            <a:noFill/>
            <a:ln w="9525">
              <a:noFill/>
              <a:miter lim="800000"/>
              <a:headEnd/>
              <a:tailEnd/>
            </a:ln>
          </p:spPr>
          <p:txBody>
            <a:bodyPr>
              <a:spAutoFit/>
            </a:bodyPr>
            <a:lstStyle/>
            <a:p>
              <a:pPr fontAlgn="auto">
                <a:lnSpc>
                  <a:spcPts val="1100"/>
                </a:lnSpc>
                <a:spcBef>
                  <a:spcPts val="0"/>
                </a:spcBef>
                <a:spcAft>
                  <a:spcPts val="0"/>
                </a:spcAft>
                <a:buFont typeface="Times New Roman" pitchFamily="18" charset="0"/>
                <a:buNone/>
                <a:defRPr/>
              </a:pPr>
              <a:r>
                <a:rPr lang="en-US" sz="1100" kern="0">
                  <a:latin typeface="Arial" pitchFamily="34" charset="0"/>
                  <a:ea typeface="MS PGothic"/>
                  <a:cs typeface="Arial" pitchFamily="34" charset="0"/>
                </a:rPr>
                <a:t>Email</a:t>
              </a:r>
            </a:p>
          </p:txBody>
        </p:sp>
        <p:sp>
          <p:nvSpPr>
            <p:cNvPr id="91" name="TextBox 149"/>
            <p:cNvSpPr txBox="1">
              <a:spLocks noChangeArrowheads="1"/>
            </p:cNvSpPr>
            <p:nvPr/>
          </p:nvSpPr>
          <p:spPr bwMode="auto">
            <a:xfrm>
              <a:off x="2703" y="2032"/>
              <a:ext cx="1440" cy="150"/>
            </a:xfrm>
            <a:prstGeom prst="rect">
              <a:avLst/>
            </a:prstGeom>
            <a:noFill/>
            <a:ln w="9525">
              <a:noFill/>
              <a:miter lim="800000"/>
              <a:headEnd/>
              <a:tailEnd/>
            </a:ln>
          </p:spPr>
          <p:txBody>
            <a:bodyPr>
              <a:spAutoFit/>
            </a:bodyPr>
            <a:lstStyle/>
            <a:p>
              <a:pPr fontAlgn="auto">
                <a:lnSpc>
                  <a:spcPts val="1100"/>
                </a:lnSpc>
                <a:spcBef>
                  <a:spcPts val="0"/>
                </a:spcBef>
                <a:spcAft>
                  <a:spcPts val="0"/>
                </a:spcAft>
                <a:buFont typeface="Times New Roman" pitchFamily="18" charset="0"/>
                <a:buNone/>
                <a:defRPr/>
              </a:pPr>
              <a:r>
                <a:rPr lang="en-US" sz="1100" kern="0">
                  <a:latin typeface="Arial" pitchFamily="34" charset="0"/>
                  <a:ea typeface="MS PGothic"/>
                  <a:cs typeface="Arial" pitchFamily="34" charset="0"/>
                </a:rPr>
                <a:t>CRM</a:t>
              </a:r>
            </a:p>
          </p:txBody>
        </p:sp>
        <p:sp>
          <p:nvSpPr>
            <p:cNvPr id="92" name="TextBox 150"/>
            <p:cNvSpPr txBox="1">
              <a:spLocks noChangeArrowheads="1"/>
            </p:cNvSpPr>
            <p:nvPr/>
          </p:nvSpPr>
          <p:spPr bwMode="auto">
            <a:xfrm>
              <a:off x="2703" y="2300"/>
              <a:ext cx="1440" cy="239"/>
            </a:xfrm>
            <a:prstGeom prst="rect">
              <a:avLst/>
            </a:prstGeom>
            <a:noFill/>
            <a:ln w="9525">
              <a:noFill/>
              <a:miter lim="800000"/>
              <a:headEnd/>
              <a:tailEnd/>
            </a:ln>
          </p:spPr>
          <p:txBody>
            <a:bodyPr>
              <a:spAutoFit/>
            </a:bodyPr>
            <a:lstStyle/>
            <a:p>
              <a:pPr fontAlgn="auto">
                <a:lnSpc>
                  <a:spcPts val="1100"/>
                </a:lnSpc>
                <a:spcBef>
                  <a:spcPts val="0"/>
                </a:spcBef>
                <a:spcAft>
                  <a:spcPts val="0"/>
                </a:spcAft>
                <a:buFont typeface="Times New Roman" pitchFamily="18" charset="0"/>
                <a:buNone/>
                <a:defRPr/>
              </a:pPr>
              <a:r>
                <a:rPr lang="en-US" sz="1100" kern="0">
                  <a:latin typeface="Arial" pitchFamily="34" charset="0"/>
                  <a:ea typeface="MS PGothic"/>
                  <a:cs typeface="Arial" pitchFamily="34" charset="0"/>
                </a:rPr>
                <a:t>Supply</a:t>
              </a:r>
            </a:p>
            <a:p>
              <a:pPr fontAlgn="auto">
                <a:lnSpc>
                  <a:spcPts val="1100"/>
                </a:lnSpc>
                <a:spcBef>
                  <a:spcPts val="0"/>
                </a:spcBef>
                <a:spcAft>
                  <a:spcPts val="0"/>
                </a:spcAft>
                <a:buFont typeface="Times New Roman" pitchFamily="18" charset="0"/>
                <a:buNone/>
                <a:defRPr/>
              </a:pPr>
              <a:r>
                <a:rPr lang="en-US" sz="1100" kern="0">
                  <a:latin typeface="Arial" pitchFamily="34" charset="0"/>
                  <a:ea typeface="MS PGothic"/>
                  <a:cs typeface="Arial" pitchFamily="34" charset="0"/>
                </a:rPr>
                <a:t>Chain</a:t>
              </a:r>
            </a:p>
          </p:txBody>
        </p:sp>
        <p:sp>
          <p:nvSpPr>
            <p:cNvPr id="93" name="TextBox 151"/>
            <p:cNvSpPr txBox="1">
              <a:spLocks noChangeArrowheads="1"/>
            </p:cNvSpPr>
            <p:nvPr/>
          </p:nvSpPr>
          <p:spPr bwMode="auto">
            <a:xfrm>
              <a:off x="2703" y="2656"/>
              <a:ext cx="1440" cy="150"/>
            </a:xfrm>
            <a:prstGeom prst="rect">
              <a:avLst/>
            </a:prstGeom>
            <a:noFill/>
            <a:ln w="9525">
              <a:noFill/>
              <a:miter lim="800000"/>
              <a:headEnd/>
              <a:tailEnd/>
            </a:ln>
          </p:spPr>
          <p:txBody>
            <a:bodyPr>
              <a:spAutoFit/>
            </a:bodyPr>
            <a:lstStyle/>
            <a:p>
              <a:pPr fontAlgn="auto">
                <a:lnSpc>
                  <a:spcPts val="1100"/>
                </a:lnSpc>
                <a:spcBef>
                  <a:spcPts val="0"/>
                </a:spcBef>
                <a:spcAft>
                  <a:spcPts val="0"/>
                </a:spcAft>
                <a:buFont typeface="Times New Roman" pitchFamily="18" charset="0"/>
                <a:buNone/>
                <a:defRPr/>
              </a:pPr>
              <a:r>
                <a:rPr lang="en-US" sz="1100" kern="0">
                  <a:latin typeface="Arial" pitchFamily="34" charset="0"/>
                  <a:ea typeface="MS PGothic"/>
                  <a:cs typeface="Arial" pitchFamily="34" charset="0"/>
                </a:rPr>
                <a:t>ERP</a:t>
              </a:r>
            </a:p>
          </p:txBody>
        </p:sp>
        <p:sp>
          <p:nvSpPr>
            <p:cNvPr id="94" name="TextBox 152"/>
            <p:cNvSpPr txBox="1">
              <a:spLocks noChangeArrowheads="1"/>
            </p:cNvSpPr>
            <p:nvPr/>
          </p:nvSpPr>
          <p:spPr bwMode="auto">
            <a:xfrm>
              <a:off x="2703" y="2958"/>
              <a:ext cx="1440" cy="150"/>
            </a:xfrm>
            <a:prstGeom prst="rect">
              <a:avLst/>
            </a:prstGeom>
            <a:noFill/>
            <a:ln w="9525">
              <a:noFill/>
              <a:miter lim="800000"/>
              <a:headEnd/>
              <a:tailEnd/>
            </a:ln>
          </p:spPr>
          <p:txBody>
            <a:bodyPr>
              <a:spAutoFit/>
            </a:bodyPr>
            <a:lstStyle/>
            <a:p>
              <a:pPr fontAlgn="auto">
                <a:lnSpc>
                  <a:spcPts val="1100"/>
                </a:lnSpc>
                <a:spcBef>
                  <a:spcPts val="0"/>
                </a:spcBef>
                <a:spcAft>
                  <a:spcPts val="0"/>
                </a:spcAft>
                <a:buFont typeface="Times New Roman" pitchFamily="18" charset="0"/>
                <a:buNone/>
                <a:defRPr/>
              </a:pPr>
              <a:r>
                <a:rPr lang="en-US" sz="1100" kern="0">
                  <a:latin typeface="Arial" pitchFamily="34" charset="0"/>
                  <a:ea typeface="MS PGothic"/>
                  <a:cs typeface="Arial" pitchFamily="34" charset="0"/>
                </a:rPr>
                <a:t>RSS Feeds</a:t>
              </a:r>
            </a:p>
          </p:txBody>
        </p:sp>
        <p:sp>
          <p:nvSpPr>
            <p:cNvPr id="96" name="TextBox 154"/>
            <p:cNvSpPr txBox="1">
              <a:spLocks noChangeArrowheads="1"/>
            </p:cNvSpPr>
            <p:nvPr/>
          </p:nvSpPr>
          <p:spPr bwMode="auto">
            <a:xfrm>
              <a:off x="2703" y="3232"/>
              <a:ext cx="1440" cy="150"/>
            </a:xfrm>
            <a:prstGeom prst="rect">
              <a:avLst/>
            </a:prstGeom>
            <a:noFill/>
            <a:ln w="9525">
              <a:noFill/>
              <a:miter lim="800000"/>
              <a:headEnd/>
              <a:tailEnd/>
            </a:ln>
          </p:spPr>
          <p:txBody>
            <a:bodyPr>
              <a:spAutoFit/>
            </a:bodyPr>
            <a:lstStyle/>
            <a:p>
              <a:pPr fontAlgn="auto">
                <a:lnSpc>
                  <a:spcPts val="1100"/>
                </a:lnSpc>
                <a:spcBef>
                  <a:spcPts val="0"/>
                </a:spcBef>
                <a:spcAft>
                  <a:spcPts val="0"/>
                </a:spcAft>
                <a:buFont typeface="Times New Roman" pitchFamily="18" charset="0"/>
                <a:buNone/>
                <a:defRPr/>
              </a:pPr>
              <a:r>
                <a:rPr lang="en-US" sz="1100" kern="0" dirty="0">
                  <a:latin typeface="Arial" pitchFamily="34" charset="0"/>
                  <a:ea typeface="MS PGothic"/>
                  <a:cs typeface="Arial" pitchFamily="34" charset="0"/>
                </a:rPr>
                <a:t>Cloud</a:t>
              </a:r>
            </a:p>
          </p:txBody>
        </p:sp>
        <p:sp>
          <p:nvSpPr>
            <p:cNvPr id="97" name="TextBox 155"/>
            <p:cNvSpPr txBox="1">
              <a:spLocks noChangeArrowheads="1"/>
            </p:cNvSpPr>
            <p:nvPr/>
          </p:nvSpPr>
          <p:spPr bwMode="auto">
            <a:xfrm>
              <a:off x="2703" y="3449"/>
              <a:ext cx="1440" cy="239"/>
            </a:xfrm>
            <a:prstGeom prst="rect">
              <a:avLst/>
            </a:prstGeom>
            <a:noFill/>
            <a:ln w="9525">
              <a:noFill/>
              <a:miter lim="800000"/>
              <a:headEnd/>
              <a:tailEnd/>
            </a:ln>
          </p:spPr>
          <p:txBody>
            <a:bodyPr>
              <a:spAutoFit/>
            </a:bodyPr>
            <a:lstStyle/>
            <a:p>
              <a:pPr fontAlgn="auto">
                <a:lnSpc>
                  <a:spcPts val="1100"/>
                </a:lnSpc>
                <a:spcBef>
                  <a:spcPts val="0"/>
                </a:spcBef>
                <a:spcAft>
                  <a:spcPts val="0"/>
                </a:spcAft>
                <a:buFont typeface="Times New Roman" pitchFamily="18" charset="0"/>
                <a:buNone/>
                <a:defRPr/>
              </a:pPr>
              <a:r>
                <a:rPr lang="en-US" sz="1100" kern="0">
                  <a:latin typeface="Arial" pitchFamily="34" charset="0"/>
                  <a:ea typeface="MS PGothic"/>
                  <a:cs typeface="Arial" pitchFamily="34" charset="0"/>
                </a:rPr>
                <a:t>Custom</a:t>
              </a:r>
            </a:p>
            <a:p>
              <a:pPr fontAlgn="auto">
                <a:lnSpc>
                  <a:spcPts val="1100"/>
                </a:lnSpc>
                <a:spcBef>
                  <a:spcPts val="0"/>
                </a:spcBef>
                <a:spcAft>
                  <a:spcPts val="0"/>
                </a:spcAft>
                <a:buFont typeface="Times New Roman" pitchFamily="18" charset="0"/>
                <a:buNone/>
                <a:defRPr/>
              </a:pPr>
              <a:r>
                <a:rPr lang="en-US" sz="1100" kern="0">
                  <a:latin typeface="Arial" pitchFamily="34" charset="0"/>
                  <a:ea typeface="MS PGothic"/>
                  <a:cs typeface="Arial" pitchFamily="34" charset="0"/>
                </a:rPr>
                <a:t>Sources</a:t>
              </a:r>
            </a:p>
          </p:txBody>
        </p:sp>
        <p:pic>
          <p:nvPicPr>
            <p:cNvPr id="2052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5" y="3402"/>
              <a:ext cx="306" cy="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2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7" y="2902"/>
              <a:ext cx="249" cy="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3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0" y="3209"/>
              <a:ext cx="269" cy="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 name="Group 119"/>
          <p:cNvGrpSpPr>
            <a:grpSpLocks/>
          </p:cNvGrpSpPr>
          <p:nvPr/>
        </p:nvGrpSpPr>
        <p:grpSpPr bwMode="auto">
          <a:xfrm>
            <a:off x="2734734" y="1252539"/>
            <a:ext cx="1769533" cy="5195887"/>
            <a:chOff x="2342681" y="1182688"/>
            <a:chExt cx="1327928" cy="5195887"/>
          </a:xfrm>
        </p:grpSpPr>
        <p:sp>
          <p:nvSpPr>
            <p:cNvPr id="20495" name="Left Arrow 120"/>
            <p:cNvSpPr>
              <a:spLocks noChangeArrowheads="1"/>
            </p:cNvSpPr>
            <p:nvPr/>
          </p:nvSpPr>
          <p:spPr bwMode="auto">
            <a:xfrm>
              <a:off x="2342681" y="2493963"/>
              <a:ext cx="962589" cy="852487"/>
            </a:xfrm>
            <a:prstGeom prst="leftArrow">
              <a:avLst>
                <a:gd name="adj1" fmla="val 71806"/>
                <a:gd name="adj2" fmla="val 45182"/>
              </a:avLst>
            </a:prstGeom>
            <a:gradFill rotWithShape="0">
              <a:gsLst>
                <a:gs pos="0">
                  <a:srgbClr val="AEB8FD"/>
                </a:gs>
                <a:gs pos="5000">
                  <a:srgbClr val="AEB8FD"/>
                </a:gs>
                <a:gs pos="100000">
                  <a:srgbClr val="FFFF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lnSpc>
                  <a:spcPct val="90000"/>
                </a:lnSpc>
              </a:pPr>
              <a:endParaRPr lang="en-US">
                <a:cs typeface="Arial" charset="0"/>
              </a:endParaRPr>
            </a:p>
          </p:txBody>
        </p:sp>
        <p:sp>
          <p:nvSpPr>
            <p:cNvPr id="20496" name="Left Arrow 121"/>
            <p:cNvSpPr>
              <a:spLocks noChangeArrowheads="1"/>
            </p:cNvSpPr>
            <p:nvPr/>
          </p:nvSpPr>
          <p:spPr bwMode="auto">
            <a:xfrm>
              <a:off x="3283032" y="5526088"/>
              <a:ext cx="387577" cy="425450"/>
            </a:xfrm>
            <a:prstGeom prst="leftArrow">
              <a:avLst>
                <a:gd name="adj1" fmla="val 50000"/>
                <a:gd name="adj2" fmla="val 50000"/>
              </a:avLst>
            </a:prstGeom>
            <a:gradFill rotWithShape="1">
              <a:gsLst>
                <a:gs pos="0">
                  <a:srgbClr val="AEB8FD"/>
                </a:gs>
                <a:gs pos="5000">
                  <a:srgbClr val="AEB8FD"/>
                </a:gs>
                <a:gs pos="100000">
                  <a:srgbClr val="FFFF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lnSpc>
                  <a:spcPct val="90000"/>
                </a:lnSpc>
              </a:pPr>
              <a:endParaRPr lang="en-US">
                <a:cs typeface="Arial" charset="0"/>
              </a:endParaRPr>
            </a:p>
          </p:txBody>
        </p:sp>
        <p:sp>
          <p:nvSpPr>
            <p:cNvPr id="20497" name="Left Arrow 122"/>
            <p:cNvSpPr>
              <a:spLocks noChangeArrowheads="1"/>
            </p:cNvSpPr>
            <p:nvPr/>
          </p:nvSpPr>
          <p:spPr bwMode="auto">
            <a:xfrm>
              <a:off x="3283032" y="5080000"/>
              <a:ext cx="387577" cy="423863"/>
            </a:xfrm>
            <a:prstGeom prst="leftArrow">
              <a:avLst>
                <a:gd name="adj1" fmla="val 50000"/>
                <a:gd name="adj2" fmla="val 50000"/>
              </a:avLst>
            </a:prstGeom>
            <a:gradFill rotWithShape="1">
              <a:gsLst>
                <a:gs pos="0">
                  <a:srgbClr val="AEB8FD"/>
                </a:gs>
                <a:gs pos="5000">
                  <a:srgbClr val="AEB8FD"/>
                </a:gs>
                <a:gs pos="100000">
                  <a:srgbClr val="FFFF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lnSpc>
                  <a:spcPct val="90000"/>
                </a:lnSpc>
              </a:pPr>
              <a:endParaRPr lang="en-US">
                <a:cs typeface="Arial" charset="0"/>
              </a:endParaRPr>
            </a:p>
          </p:txBody>
        </p:sp>
        <p:sp>
          <p:nvSpPr>
            <p:cNvPr id="20498" name="Left Arrow 123"/>
            <p:cNvSpPr>
              <a:spLocks noChangeArrowheads="1"/>
            </p:cNvSpPr>
            <p:nvPr/>
          </p:nvSpPr>
          <p:spPr bwMode="auto">
            <a:xfrm>
              <a:off x="3283032" y="5953125"/>
              <a:ext cx="387577" cy="425450"/>
            </a:xfrm>
            <a:prstGeom prst="leftArrow">
              <a:avLst>
                <a:gd name="adj1" fmla="val 50000"/>
                <a:gd name="adj2" fmla="val 50000"/>
              </a:avLst>
            </a:prstGeom>
            <a:gradFill rotWithShape="1">
              <a:gsLst>
                <a:gs pos="0">
                  <a:srgbClr val="AEB8FD"/>
                </a:gs>
                <a:gs pos="5000">
                  <a:srgbClr val="AEB8FD"/>
                </a:gs>
                <a:gs pos="100000">
                  <a:srgbClr val="FFFF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lnSpc>
                  <a:spcPct val="90000"/>
                </a:lnSpc>
              </a:pPr>
              <a:endParaRPr lang="en-US">
                <a:cs typeface="Arial" charset="0"/>
              </a:endParaRPr>
            </a:p>
          </p:txBody>
        </p:sp>
        <p:sp>
          <p:nvSpPr>
            <p:cNvPr id="20499" name="Left Arrow 124"/>
            <p:cNvSpPr>
              <a:spLocks noChangeArrowheads="1"/>
            </p:cNvSpPr>
            <p:nvPr/>
          </p:nvSpPr>
          <p:spPr bwMode="auto">
            <a:xfrm>
              <a:off x="3283032" y="1698625"/>
              <a:ext cx="387577" cy="423863"/>
            </a:xfrm>
            <a:prstGeom prst="leftArrow">
              <a:avLst>
                <a:gd name="adj1" fmla="val 50000"/>
                <a:gd name="adj2" fmla="val 50000"/>
              </a:avLst>
            </a:prstGeom>
            <a:gradFill rotWithShape="1">
              <a:gsLst>
                <a:gs pos="0">
                  <a:srgbClr val="AEB8FD"/>
                </a:gs>
                <a:gs pos="5000">
                  <a:srgbClr val="AEB8FD"/>
                </a:gs>
                <a:gs pos="100000">
                  <a:srgbClr val="FFFF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lnSpc>
                  <a:spcPct val="90000"/>
                </a:lnSpc>
              </a:pPr>
              <a:endParaRPr lang="en-US">
                <a:cs typeface="Arial" charset="0"/>
              </a:endParaRPr>
            </a:p>
          </p:txBody>
        </p:sp>
        <p:sp>
          <p:nvSpPr>
            <p:cNvPr id="20500" name="Left Arrow 126"/>
            <p:cNvSpPr>
              <a:spLocks noChangeArrowheads="1"/>
            </p:cNvSpPr>
            <p:nvPr/>
          </p:nvSpPr>
          <p:spPr bwMode="auto">
            <a:xfrm>
              <a:off x="3283032" y="1182688"/>
              <a:ext cx="387577" cy="425450"/>
            </a:xfrm>
            <a:prstGeom prst="leftArrow">
              <a:avLst>
                <a:gd name="adj1" fmla="val 50000"/>
                <a:gd name="adj2" fmla="val 50000"/>
              </a:avLst>
            </a:prstGeom>
            <a:gradFill rotWithShape="1">
              <a:gsLst>
                <a:gs pos="0">
                  <a:srgbClr val="AEB8FD"/>
                </a:gs>
                <a:gs pos="5000">
                  <a:srgbClr val="AEB8FD"/>
                </a:gs>
                <a:gs pos="100000">
                  <a:srgbClr val="FFFF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lnSpc>
                  <a:spcPct val="90000"/>
                </a:lnSpc>
              </a:pPr>
              <a:endParaRPr lang="en-US">
                <a:cs typeface="Arial" charset="0"/>
              </a:endParaRPr>
            </a:p>
          </p:txBody>
        </p:sp>
        <p:sp>
          <p:nvSpPr>
            <p:cNvPr id="20501" name="Left Arrow 127"/>
            <p:cNvSpPr>
              <a:spLocks noChangeArrowheads="1"/>
            </p:cNvSpPr>
            <p:nvPr/>
          </p:nvSpPr>
          <p:spPr bwMode="auto">
            <a:xfrm>
              <a:off x="3283032" y="2166938"/>
              <a:ext cx="387577" cy="425450"/>
            </a:xfrm>
            <a:prstGeom prst="leftArrow">
              <a:avLst>
                <a:gd name="adj1" fmla="val 50000"/>
                <a:gd name="adj2" fmla="val 50000"/>
              </a:avLst>
            </a:prstGeom>
            <a:gradFill rotWithShape="1">
              <a:gsLst>
                <a:gs pos="0">
                  <a:srgbClr val="AEB8FD"/>
                </a:gs>
                <a:gs pos="5000">
                  <a:srgbClr val="AEB8FD"/>
                </a:gs>
                <a:gs pos="100000">
                  <a:srgbClr val="FFFF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lnSpc>
                  <a:spcPct val="90000"/>
                </a:lnSpc>
              </a:pPr>
              <a:endParaRPr lang="en-US">
                <a:cs typeface="Arial" charset="0"/>
              </a:endParaRPr>
            </a:p>
          </p:txBody>
        </p:sp>
        <p:sp>
          <p:nvSpPr>
            <p:cNvPr id="20502" name="Left Arrow 130"/>
            <p:cNvSpPr>
              <a:spLocks noChangeArrowheads="1"/>
            </p:cNvSpPr>
            <p:nvPr/>
          </p:nvSpPr>
          <p:spPr bwMode="auto">
            <a:xfrm>
              <a:off x="3283032" y="2659063"/>
              <a:ext cx="387577" cy="425450"/>
            </a:xfrm>
            <a:prstGeom prst="leftArrow">
              <a:avLst>
                <a:gd name="adj1" fmla="val 50000"/>
                <a:gd name="adj2" fmla="val 50000"/>
              </a:avLst>
            </a:prstGeom>
            <a:gradFill rotWithShape="1">
              <a:gsLst>
                <a:gs pos="0">
                  <a:srgbClr val="AEB8FD"/>
                </a:gs>
                <a:gs pos="5000">
                  <a:srgbClr val="AEB8FD"/>
                </a:gs>
                <a:gs pos="100000">
                  <a:srgbClr val="FFFF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lnSpc>
                  <a:spcPct val="90000"/>
                </a:lnSpc>
              </a:pPr>
              <a:endParaRPr lang="en-US">
                <a:cs typeface="Arial" charset="0"/>
              </a:endParaRPr>
            </a:p>
          </p:txBody>
        </p:sp>
        <p:sp>
          <p:nvSpPr>
            <p:cNvPr id="20503" name="Left Arrow 131"/>
            <p:cNvSpPr>
              <a:spLocks noChangeArrowheads="1"/>
            </p:cNvSpPr>
            <p:nvPr/>
          </p:nvSpPr>
          <p:spPr bwMode="auto">
            <a:xfrm>
              <a:off x="3283032" y="3676650"/>
              <a:ext cx="387577" cy="423863"/>
            </a:xfrm>
            <a:prstGeom prst="leftArrow">
              <a:avLst>
                <a:gd name="adj1" fmla="val 50000"/>
                <a:gd name="adj2" fmla="val 50000"/>
              </a:avLst>
            </a:prstGeom>
            <a:gradFill rotWithShape="1">
              <a:gsLst>
                <a:gs pos="0">
                  <a:srgbClr val="AEB8FD"/>
                </a:gs>
                <a:gs pos="5000">
                  <a:srgbClr val="AEB8FD"/>
                </a:gs>
                <a:gs pos="100000">
                  <a:srgbClr val="FFFF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lnSpc>
                  <a:spcPct val="90000"/>
                </a:lnSpc>
              </a:pPr>
              <a:endParaRPr lang="en-US">
                <a:cs typeface="Arial" charset="0"/>
              </a:endParaRPr>
            </a:p>
          </p:txBody>
        </p:sp>
        <p:sp>
          <p:nvSpPr>
            <p:cNvPr id="20504" name="Left Arrow 132"/>
            <p:cNvSpPr>
              <a:spLocks noChangeArrowheads="1"/>
            </p:cNvSpPr>
            <p:nvPr/>
          </p:nvSpPr>
          <p:spPr bwMode="auto">
            <a:xfrm>
              <a:off x="3283032" y="3160713"/>
              <a:ext cx="387577" cy="425450"/>
            </a:xfrm>
            <a:prstGeom prst="leftArrow">
              <a:avLst>
                <a:gd name="adj1" fmla="val 50000"/>
                <a:gd name="adj2" fmla="val 50000"/>
              </a:avLst>
            </a:prstGeom>
            <a:gradFill rotWithShape="1">
              <a:gsLst>
                <a:gs pos="0">
                  <a:srgbClr val="AEB8FD"/>
                </a:gs>
                <a:gs pos="5000">
                  <a:srgbClr val="AEB8FD"/>
                </a:gs>
                <a:gs pos="100000">
                  <a:srgbClr val="FFFF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lnSpc>
                  <a:spcPct val="90000"/>
                </a:lnSpc>
              </a:pPr>
              <a:endParaRPr lang="en-US">
                <a:cs typeface="Arial" charset="0"/>
              </a:endParaRPr>
            </a:p>
          </p:txBody>
        </p:sp>
        <p:sp>
          <p:nvSpPr>
            <p:cNvPr id="20505" name="Left Arrow 133"/>
            <p:cNvSpPr>
              <a:spLocks noChangeArrowheads="1"/>
            </p:cNvSpPr>
            <p:nvPr/>
          </p:nvSpPr>
          <p:spPr bwMode="auto">
            <a:xfrm>
              <a:off x="3283032" y="4144963"/>
              <a:ext cx="387577" cy="425450"/>
            </a:xfrm>
            <a:prstGeom prst="leftArrow">
              <a:avLst>
                <a:gd name="adj1" fmla="val 50000"/>
                <a:gd name="adj2" fmla="val 50000"/>
              </a:avLst>
            </a:prstGeom>
            <a:gradFill rotWithShape="1">
              <a:gsLst>
                <a:gs pos="0">
                  <a:srgbClr val="AEB8FD"/>
                </a:gs>
                <a:gs pos="5000">
                  <a:srgbClr val="AEB8FD"/>
                </a:gs>
                <a:gs pos="100000">
                  <a:srgbClr val="FFFF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lnSpc>
                  <a:spcPct val="90000"/>
                </a:lnSpc>
              </a:pPr>
              <a:endParaRPr lang="en-US">
                <a:cs typeface="Arial" charset="0"/>
              </a:endParaRPr>
            </a:p>
          </p:txBody>
        </p:sp>
        <p:sp>
          <p:nvSpPr>
            <p:cNvPr id="20506" name="Left Arrow 136"/>
            <p:cNvSpPr>
              <a:spLocks noChangeArrowheads="1"/>
            </p:cNvSpPr>
            <p:nvPr/>
          </p:nvSpPr>
          <p:spPr bwMode="auto">
            <a:xfrm>
              <a:off x="3283032" y="4622800"/>
              <a:ext cx="387577" cy="425450"/>
            </a:xfrm>
            <a:prstGeom prst="leftArrow">
              <a:avLst>
                <a:gd name="adj1" fmla="val 50000"/>
                <a:gd name="adj2" fmla="val 50000"/>
              </a:avLst>
            </a:prstGeom>
            <a:gradFill rotWithShape="1">
              <a:gsLst>
                <a:gs pos="0">
                  <a:srgbClr val="AEB8FD"/>
                </a:gs>
                <a:gs pos="5000">
                  <a:srgbClr val="AEB8FD"/>
                </a:gs>
                <a:gs pos="100000">
                  <a:srgbClr val="FFFF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lnSpc>
                  <a:spcPct val="90000"/>
                </a:lnSpc>
              </a:pPr>
              <a:endParaRPr lang="en-US">
                <a:cs typeface="Arial" charset="0"/>
              </a:endParaRPr>
            </a:p>
          </p:txBody>
        </p:sp>
        <p:grpSp>
          <p:nvGrpSpPr>
            <p:cNvPr id="20507" name="Group 5"/>
            <p:cNvGrpSpPr>
              <a:grpSpLocks/>
            </p:cNvGrpSpPr>
            <p:nvPr/>
          </p:nvGrpSpPr>
          <p:grpSpPr bwMode="auto">
            <a:xfrm>
              <a:off x="2862098" y="1347788"/>
              <a:ext cx="397108" cy="4895850"/>
              <a:chOff x="1920850" y="1359604"/>
              <a:chExt cx="397108" cy="4895850"/>
            </a:xfrm>
          </p:grpSpPr>
          <p:sp>
            <p:nvSpPr>
              <p:cNvPr id="20509" name="Rounded Rectangle 57"/>
              <p:cNvSpPr>
                <a:spLocks noChangeArrowheads="1"/>
              </p:cNvSpPr>
              <p:nvPr/>
            </p:nvSpPr>
            <p:spPr bwMode="auto">
              <a:xfrm>
                <a:off x="1920850" y="1359604"/>
                <a:ext cx="397108" cy="4895850"/>
              </a:xfrm>
              <a:prstGeom prst="roundRect">
                <a:avLst>
                  <a:gd name="adj" fmla="val 16667"/>
                </a:avLst>
              </a:prstGeom>
              <a:solidFill>
                <a:srgbClr val="7889FB"/>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lnSpc>
                    <a:spcPct val="90000"/>
                  </a:lnSpc>
                </a:pPr>
                <a:endParaRPr lang="en-US">
                  <a:cs typeface="Arial" charset="0"/>
                </a:endParaRPr>
              </a:p>
            </p:txBody>
          </p:sp>
          <p:sp>
            <p:nvSpPr>
              <p:cNvPr id="143" name="TextBox 1"/>
              <p:cNvSpPr txBox="1">
                <a:spLocks noChangeArrowheads="1"/>
              </p:cNvSpPr>
              <p:nvPr/>
            </p:nvSpPr>
            <p:spPr bwMode="auto">
              <a:xfrm rot="5400000">
                <a:off x="-330109" y="3677609"/>
                <a:ext cx="4895850" cy="259839"/>
              </a:xfrm>
              <a:prstGeom prst="rect">
                <a:avLst/>
              </a:prstGeom>
              <a:noFill/>
              <a:ln w="9525">
                <a:noFill/>
                <a:miter lim="800000"/>
                <a:headEnd/>
                <a:tailEnd/>
              </a:ln>
            </p:spPr>
            <p:txBody>
              <a:bodyPr>
                <a:spAutoFit/>
              </a:bodyPr>
              <a:lstStyle/>
              <a:p>
                <a:pPr algn="ctr" fontAlgn="auto">
                  <a:lnSpc>
                    <a:spcPct val="90000"/>
                  </a:lnSpc>
                  <a:spcBef>
                    <a:spcPts val="0"/>
                  </a:spcBef>
                  <a:spcAft>
                    <a:spcPts val="0"/>
                  </a:spcAft>
                  <a:buFont typeface="Times New Roman" pitchFamily="18" charset="0"/>
                  <a:buNone/>
                  <a:defRPr/>
                </a:pPr>
                <a:r>
                  <a:rPr lang="en-US" b="1" kern="0" dirty="0">
                    <a:solidFill>
                      <a:srgbClr val="FFFFFF"/>
                    </a:solidFill>
                    <a:latin typeface="Arial" pitchFamily="34" charset="0"/>
                    <a:ea typeface="MS PGothic"/>
                    <a:cs typeface="Arial" pitchFamily="34" charset="0"/>
                  </a:rPr>
                  <a:t>Data</a:t>
                </a:r>
                <a:r>
                  <a:rPr lang="en-US" kern="0" dirty="0">
                    <a:solidFill>
                      <a:srgbClr val="FFFFFF"/>
                    </a:solidFill>
                    <a:latin typeface="Arial" pitchFamily="34" charset="0"/>
                    <a:ea typeface="MS PGothic"/>
                    <a:cs typeface="Arial" pitchFamily="34" charset="0"/>
                  </a:rPr>
                  <a:t> </a:t>
                </a:r>
                <a:r>
                  <a:rPr lang="en-US" b="1" kern="0" dirty="0">
                    <a:solidFill>
                      <a:srgbClr val="FFFFFF"/>
                    </a:solidFill>
                    <a:latin typeface="Arial" pitchFamily="34" charset="0"/>
                    <a:ea typeface="MS PGothic"/>
                    <a:cs typeface="Arial" pitchFamily="34" charset="0"/>
                  </a:rPr>
                  <a:t>Explorer</a:t>
                </a:r>
              </a:p>
            </p:txBody>
          </p:sp>
        </p:grpSp>
        <p:pic>
          <p:nvPicPr>
            <p:cNvPr id="14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5711" y="2738438"/>
              <a:ext cx="214438" cy="342900"/>
            </a:xfrm>
            <a:prstGeom prst="rect">
              <a:avLst/>
            </a:prstGeom>
            <a:noFill/>
            <a:ln>
              <a:noFill/>
            </a:ln>
            <a:effectLst>
              <a:outerShdw blurRad="63500" sx="102000" sy="102000" algn="ctr" rotWithShape="0">
                <a:srgbClr val="000000">
                  <a:alpha val="39998"/>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0486" name="Oval 144"/>
          <p:cNvSpPr>
            <a:spLocks noChangeArrowheads="1"/>
          </p:cNvSpPr>
          <p:nvPr/>
        </p:nvSpPr>
        <p:spPr bwMode="auto">
          <a:xfrm>
            <a:off x="440267" y="2309813"/>
            <a:ext cx="2099733" cy="1574800"/>
          </a:xfrm>
          <a:prstGeom prst="ellipse">
            <a:avLst/>
          </a:prstGeom>
          <a:solidFill>
            <a:srgbClr val="7889FB"/>
          </a:solidFill>
          <a:ln>
            <a:noFill/>
          </a:ln>
          <a:effectLst>
            <a:prstShdw prst="shdw17" dist="17961" dir="2700000">
              <a:srgbClr val="485297">
                <a:alpha val="74998"/>
              </a:srgbClr>
            </a:prstShdw>
          </a:effectLst>
          <a:extLst>
            <a:ext uri="{91240B29-F687-4f45-9708-019B960494DF}">
              <a14:hiddenLine xmlns:a14="http://schemas.microsoft.com/office/drawing/2010/main" xmlns="" w="9525">
                <a:solidFill>
                  <a:srgbClr val="000000"/>
                </a:solidFill>
                <a:round/>
                <a:headEnd/>
                <a:tailEnd/>
              </a14:hiddenLine>
            </a:ext>
          </a:extLst>
        </p:spPr>
        <p:txBody>
          <a:bodyPr/>
          <a:lstStyle/>
          <a:p>
            <a:pPr>
              <a:lnSpc>
                <a:spcPct val="90000"/>
              </a:lnSpc>
            </a:pPr>
            <a:endParaRPr lang="en-US">
              <a:cs typeface="Arial" charset="0"/>
            </a:endParaRPr>
          </a:p>
        </p:txBody>
      </p:sp>
      <p:sp>
        <p:nvSpPr>
          <p:cNvPr id="146" name="Rectangle 160"/>
          <p:cNvSpPr>
            <a:spLocks noChangeArrowheads="1"/>
          </p:cNvSpPr>
          <p:nvPr/>
        </p:nvSpPr>
        <p:spPr bwMode="auto">
          <a:xfrm>
            <a:off x="1022357" y="3514725"/>
            <a:ext cx="1005403" cy="379164"/>
          </a:xfrm>
          <a:prstGeom prst="rect">
            <a:avLst/>
          </a:prstGeom>
          <a:noFill/>
          <a:ln w="9525">
            <a:noFill/>
            <a:miter lim="800000"/>
            <a:headEnd/>
            <a:tailEnd/>
          </a:ln>
        </p:spPr>
        <p:txBody>
          <a:bodyPr wrap="none">
            <a:spAutoFit/>
          </a:bodyPr>
          <a:lstStyle/>
          <a:p>
            <a:pPr algn="ctr" fontAlgn="auto">
              <a:lnSpc>
                <a:spcPts val="1100"/>
              </a:lnSpc>
              <a:spcBef>
                <a:spcPts val="0"/>
              </a:spcBef>
              <a:spcAft>
                <a:spcPts val="0"/>
              </a:spcAft>
              <a:buFont typeface="Times New Roman" pitchFamily="18" charset="0"/>
              <a:buNone/>
              <a:defRPr/>
            </a:pPr>
            <a:r>
              <a:rPr lang="en-US" sz="1100" b="1" kern="0" dirty="0">
                <a:solidFill>
                  <a:srgbClr val="FFFFFF"/>
                </a:solidFill>
                <a:latin typeface="Arial" pitchFamily="34" charset="0"/>
                <a:ea typeface="MS PGothic"/>
                <a:cs typeface="Arial" pitchFamily="34" charset="0"/>
              </a:rPr>
              <a:t>Application/</a:t>
            </a:r>
          </a:p>
          <a:p>
            <a:pPr algn="ctr" fontAlgn="auto">
              <a:lnSpc>
                <a:spcPts val="1100"/>
              </a:lnSpc>
              <a:spcBef>
                <a:spcPts val="0"/>
              </a:spcBef>
              <a:spcAft>
                <a:spcPts val="0"/>
              </a:spcAft>
              <a:buFont typeface="Times New Roman" pitchFamily="18" charset="0"/>
              <a:buNone/>
              <a:defRPr/>
            </a:pPr>
            <a:r>
              <a:rPr lang="en-US" sz="1100" b="1" kern="0" dirty="0">
                <a:solidFill>
                  <a:srgbClr val="FFFFFF"/>
                </a:solidFill>
                <a:latin typeface="Arial" pitchFamily="34" charset="0"/>
                <a:ea typeface="MS PGothic"/>
                <a:cs typeface="Arial" pitchFamily="34" charset="0"/>
              </a:rPr>
              <a:t>Users</a:t>
            </a:r>
          </a:p>
        </p:txBody>
      </p:sp>
      <p:pic>
        <p:nvPicPr>
          <p:cNvPr id="147" name="Picture 7" descr="C:\Users\tuminello\Pictures\CXO(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711199">
            <a:off x="220134" y="2511426"/>
            <a:ext cx="1318684" cy="989013"/>
          </a:xfrm>
          <a:prstGeom prst="rect">
            <a:avLst/>
          </a:prstGeom>
          <a:noFill/>
          <a:ln w="3175">
            <a:solidFill>
              <a:srgbClr val="A6A6A6"/>
            </a:solidFill>
            <a:miter lim="800000"/>
            <a:headEnd/>
            <a:tailEnd/>
          </a:ln>
          <a:effectLst>
            <a:outerShdw blurRad="50800" dist="38100" dir="2700000" algn="tl" rotWithShape="0">
              <a:srgbClr val="000000">
                <a:alpha val="28000"/>
              </a:srgbClr>
            </a:outerShdw>
          </a:effectLst>
          <a:extLst>
            <a:ext uri="{909E8E84-426E-40dd-AFC4-6F175D3DCCD1}">
              <a14:hiddenFill xmlns:a14="http://schemas.microsoft.com/office/drawing/2010/main" xmlns="">
                <a:solidFill>
                  <a:srgbClr val="FFFFFF"/>
                </a:solidFill>
              </a14:hiddenFill>
            </a:ext>
          </a:extLst>
        </p:spPr>
      </p:pic>
      <p:pic>
        <p:nvPicPr>
          <p:cNvPr id="148" name="Picture 139" descr="tv-scree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386418" y="2336800"/>
            <a:ext cx="1439333" cy="1193800"/>
          </a:xfrm>
          <a:prstGeom prst="rect">
            <a:avLst/>
          </a:prstGeom>
          <a:noFill/>
          <a:ln>
            <a:noFill/>
          </a:ln>
          <a:effectLst>
            <a:outerShdw blurRad="50800" dist="38100" dir="2700000" algn="tl" rotWithShape="0">
              <a:srgbClr val="000000">
                <a:alpha val="28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90" name="Rectangle 5"/>
          <p:cNvSpPr>
            <a:spLocks noChangeArrowheads="1"/>
          </p:cNvSpPr>
          <p:nvPr/>
        </p:nvSpPr>
        <p:spPr bwMode="auto">
          <a:xfrm>
            <a:off x="6705600" y="1219200"/>
            <a:ext cx="4978400" cy="33650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Aft>
                <a:spcPts val="600"/>
              </a:spcAft>
            </a:pPr>
            <a:r>
              <a:rPr lang="en-US" sz="2000" b="1">
                <a:solidFill>
                  <a:srgbClr val="FF0000"/>
                </a:solidFill>
              </a:rPr>
              <a:t>Find, Visualize </a:t>
            </a:r>
            <a:r>
              <a:rPr lang="en-US" sz="2000" b="1">
                <a:solidFill>
                  <a:schemeClr val="tx1"/>
                </a:solidFill>
              </a:rPr>
              <a:t>&amp; </a:t>
            </a:r>
            <a:r>
              <a:rPr lang="en-US" sz="2000" b="1">
                <a:solidFill>
                  <a:srgbClr val="FF0000"/>
                </a:solidFill>
              </a:rPr>
              <a:t>Understand</a:t>
            </a:r>
            <a:r>
              <a:rPr lang="en-US" sz="2000"/>
              <a:t> all </a:t>
            </a:r>
            <a:r>
              <a:rPr lang="en-US" sz="2000" b="1"/>
              <a:t>big data </a:t>
            </a:r>
            <a:r>
              <a:rPr lang="en-US" sz="2000"/>
              <a:t>to </a:t>
            </a:r>
            <a:r>
              <a:rPr lang="en-US" sz="2000" b="1"/>
              <a:t>improve</a:t>
            </a:r>
            <a:r>
              <a:rPr lang="en-US" sz="2000"/>
              <a:t> business knowledge</a:t>
            </a:r>
          </a:p>
          <a:p>
            <a:pPr marL="182563" lvl="1" indent="-182563" eaLnBrk="0" hangingPunct="0">
              <a:spcBef>
                <a:spcPts val="1000"/>
              </a:spcBef>
              <a:buFont typeface="Arial" charset="0"/>
              <a:buChar char="•"/>
            </a:pPr>
            <a:r>
              <a:rPr lang="en-US"/>
              <a:t>Greater efficiencies in business processes</a:t>
            </a:r>
          </a:p>
          <a:p>
            <a:pPr marL="182563" lvl="1" indent="-182563" eaLnBrk="0" hangingPunct="0">
              <a:spcBef>
                <a:spcPts val="1000"/>
              </a:spcBef>
              <a:buFont typeface="Arial" charset="0"/>
              <a:buChar char="•"/>
            </a:pPr>
            <a:r>
              <a:rPr lang="en-US"/>
              <a:t>New insights from combining and analyzing data types in new ways</a:t>
            </a:r>
          </a:p>
          <a:p>
            <a:pPr marL="182563" lvl="1" indent="-182563" eaLnBrk="0" hangingPunct="0">
              <a:spcBef>
                <a:spcPts val="1000"/>
              </a:spcBef>
              <a:buFont typeface="Arial" charset="0"/>
              <a:buChar char="•"/>
            </a:pPr>
            <a:r>
              <a:rPr lang="en-US"/>
              <a:t>Develop new business models with resulting increased market presence and revenue</a:t>
            </a:r>
          </a:p>
          <a:p>
            <a:pPr marL="182563" lvl="1" indent="-182563" eaLnBrk="0" hangingPunct="0">
              <a:spcBef>
                <a:spcPts val="1000"/>
              </a:spcBef>
              <a:buFont typeface="Arial" charset="0"/>
              <a:buChar char="•"/>
            </a:pPr>
            <a:endParaRPr lang="en-US"/>
          </a:p>
          <a:p>
            <a:pPr marL="182563" lvl="1" indent="-182563" eaLnBrk="0" hangingPunct="0">
              <a:spcBef>
                <a:spcPts val="1000"/>
              </a:spcBef>
              <a:buFont typeface="Arial" charset="0"/>
              <a:buChar char="•"/>
            </a:pPr>
            <a:endParaRPr lang="en-US"/>
          </a:p>
        </p:txBody>
      </p:sp>
      <p:grpSp>
        <p:nvGrpSpPr>
          <p:cNvPr id="20491" name="Group 77"/>
          <p:cNvGrpSpPr>
            <a:grpSpLocks/>
          </p:cNvGrpSpPr>
          <p:nvPr/>
        </p:nvGrpSpPr>
        <p:grpSpPr bwMode="auto">
          <a:xfrm>
            <a:off x="4673600" y="6019800"/>
            <a:ext cx="2152651" cy="547688"/>
            <a:chOff x="2971800" y="1295400"/>
            <a:chExt cx="1614419" cy="547230"/>
          </a:xfrm>
        </p:grpSpPr>
        <p:pic>
          <p:nvPicPr>
            <p:cNvPr id="20492" name="Picture 4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038600" y="1295400"/>
              <a:ext cx="547619" cy="547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493" name="Picture 4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505200" y="1295400"/>
              <a:ext cx="547619" cy="547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494" name="Picture 45"/>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971800" y="1295400"/>
              <a:ext cx="508389" cy="5080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25515171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46251" y="3105151"/>
            <a:ext cx="2639483" cy="1603375"/>
          </a:xfrm>
          <a:prstGeom prst="rect">
            <a:avLst/>
          </a:prstGeom>
          <a:noFill/>
          <a:ln w="31750">
            <a:solidFill>
              <a:schemeClr val="bg1"/>
            </a:solidFill>
            <a:miter lim="800000"/>
            <a:headEnd/>
            <a:tailEnd/>
          </a:ln>
          <a:effectLst>
            <a:outerShdw blurRad="63500" algn="ctr" rotWithShape="0">
              <a:srgbClr val="000000">
                <a:alpha val="39999"/>
              </a:srgbClr>
            </a:outerShdw>
          </a:effectLst>
          <a:extLst>
            <a:ext uri="{909E8E84-426E-40dd-AFC4-6F175D3DCCD1}">
              <a14:hiddenFill xmlns:a14="http://schemas.microsoft.com/office/drawing/2010/main" xmlns="">
                <a:solidFill>
                  <a:srgbClr val="FFFFFF"/>
                </a:solidFill>
              </a14:hiddenFill>
            </a:ext>
          </a:extLst>
        </p:spPr>
      </p:pic>
      <p:pic>
        <p:nvPicPr>
          <p:cNvPr id="46" name="Picture 45"/>
          <p:cNvPicPr>
            <a:picLocks noChangeAspect="1"/>
          </p:cNvPicPr>
          <p:nvPr/>
        </p:nvPicPr>
        <p:blipFill>
          <a:blip r:embed="rId4" cstate="screen">
            <a:duotone>
              <a:schemeClr val="accent5">
                <a:shade val="45000"/>
                <a:satMod val="135000"/>
              </a:schemeClr>
              <a:prstClr val="white"/>
            </a:duotone>
            <a:extLst/>
          </a:blip>
          <a:stretch>
            <a:fillRect/>
          </a:stretch>
        </p:blipFill>
        <p:spPr>
          <a:xfrm>
            <a:off x="4988207" y="3105319"/>
            <a:ext cx="2639959" cy="1629510"/>
          </a:xfrm>
          <a:prstGeom prst="rect">
            <a:avLst/>
          </a:prstGeom>
          <a:ln w="31750">
            <a:solidFill>
              <a:schemeClr val="bg1"/>
            </a:solidFill>
          </a:ln>
          <a:effectLst>
            <a:outerShdw blurRad="63500" algn="ctr" rotWithShape="0">
              <a:prstClr val="black">
                <a:alpha val="40000"/>
              </a:prstClr>
            </a:outerShdw>
          </a:effectLst>
        </p:spPr>
      </p:pic>
      <p:pic>
        <p:nvPicPr>
          <p:cNvPr id="43" name="Picture 42"/>
          <p:cNvPicPr>
            <a:picLocks noChangeAspect="1"/>
          </p:cNvPicPr>
          <p:nvPr/>
        </p:nvPicPr>
        <p:blipFill>
          <a:blip r:embed="rId4" cstate="screen">
            <a:duotone>
              <a:schemeClr val="accent5">
                <a:shade val="45000"/>
                <a:satMod val="135000"/>
              </a:schemeClr>
              <a:prstClr val="white"/>
            </a:duotone>
            <a:extLst/>
          </a:blip>
          <a:stretch>
            <a:fillRect/>
          </a:stretch>
        </p:blipFill>
        <p:spPr>
          <a:xfrm>
            <a:off x="8202733" y="3105319"/>
            <a:ext cx="2639959" cy="1629510"/>
          </a:xfrm>
          <a:prstGeom prst="rect">
            <a:avLst/>
          </a:prstGeom>
          <a:ln w="31750">
            <a:solidFill>
              <a:schemeClr val="bg1"/>
            </a:solidFill>
          </a:ln>
          <a:effectLst>
            <a:outerShdw blurRad="63500" algn="ctr" rotWithShape="0">
              <a:prstClr val="black">
                <a:alpha val="40000"/>
              </a:prstClr>
            </a:outerShdw>
          </a:effectLst>
        </p:spPr>
      </p:pic>
      <p:sp>
        <p:nvSpPr>
          <p:cNvPr id="23557" name="Rectangle 2"/>
          <p:cNvSpPr>
            <a:spLocks noGrp="1" noChangeArrowheads="1"/>
          </p:cNvSpPr>
          <p:nvPr>
            <p:ph type="title"/>
          </p:nvPr>
        </p:nvSpPr>
        <p:spPr/>
        <p:txBody>
          <a:bodyPr/>
          <a:lstStyle/>
          <a:p>
            <a:r>
              <a:rPr lang="en-US" sz="2600" b="1">
                <a:solidFill>
                  <a:srgbClr val="0000FF"/>
                </a:solidFill>
                <a:latin typeface="Arial" charset="0"/>
                <a:ea typeface="ＭＳ Ｐゴシック" charset="0"/>
              </a:rPr>
              <a:t>Enhanced 360º View of the Customer: Needs</a:t>
            </a:r>
          </a:p>
        </p:txBody>
      </p:sp>
      <p:sp>
        <p:nvSpPr>
          <p:cNvPr id="29702" name="Rectangle 5"/>
          <p:cNvSpPr>
            <a:spLocks noChangeArrowheads="1"/>
          </p:cNvSpPr>
          <p:nvPr/>
        </p:nvSpPr>
        <p:spPr bwMode="auto">
          <a:xfrm>
            <a:off x="1117600" y="4802188"/>
            <a:ext cx="3583517" cy="1200329"/>
          </a:xfrm>
          <a:prstGeom prst="rect">
            <a:avLst/>
          </a:prstGeom>
          <a:solidFill>
            <a:schemeClr val="accent1">
              <a:lumMod val="60000"/>
              <a:lumOff val="40000"/>
            </a:schemeClr>
          </a:solidFill>
          <a:ln w="9525">
            <a:noFill/>
            <a:miter lim="800000"/>
            <a:headEnd/>
            <a:tailEnd/>
          </a:ln>
        </p:spPr>
        <p:txBody>
          <a:bodyPr>
            <a:spAutoFit/>
          </a:bodyPr>
          <a:lstStyle/>
          <a:p>
            <a:pPr>
              <a:spcBef>
                <a:spcPct val="50000"/>
              </a:spcBef>
              <a:buFont typeface="Times New Roman" pitchFamily="18" charset="0"/>
              <a:buNone/>
              <a:defRPr/>
            </a:pPr>
            <a:r>
              <a:rPr lang="en-US" dirty="0">
                <a:latin typeface="Arial" pitchFamily="34" charset="0"/>
                <a:ea typeface="MS PGothic" pitchFamily="34" charset="-128"/>
                <a:cs typeface="+mn-cs"/>
              </a:rPr>
              <a:t>Need a </a:t>
            </a:r>
            <a:r>
              <a:rPr lang="en-US" b="1" u="sng" dirty="0">
                <a:latin typeface="Arial" pitchFamily="34" charset="0"/>
                <a:ea typeface="MS PGothic" pitchFamily="34" charset="-128"/>
                <a:cs typeface="+mn-cs"/>
              </a:rPr>
              <a:t>deeper</a:t>
            </a:r>
            <a:r>
              <a:rPr lang="en-US" dirty="0">
                <a:latin typeface="Arial" pitchFamily="34" charset="0"/>
                <a:ea typeface="MS PGothic" pitchFamily="34" charset="-128"/>
                <a:cs typeface="+mn-cs"/>
              </a:rPr>
              <a:t> </a:t>
            </a:r>
            <a:r>
              <a:rPr lang="en-US" b="1" dirty="0">
                <a:latin typeface="Arial" pitchFamily="34" charset="0"/>
                <a:ea typeface="MS PGothic" pitchFamily="34" charset="-128"/>
                <a:cs typeface="+mn-cs"/>
              </a:rPr>
              <a:t>understanding</a:t>
            </a:r>
            <a:r>
              <a:rPr lang="en-US" dirty="0">
                <a:latin typeface="Arial" pitchFamily="34" charset="0"/>
                <a:ea typeface="MS PGothic" pitchFamily="34" charset="-128"/>
                <a:cs typeface="+mn-cs"/>
              </a:rPr>
              <a:t> of </a:t>
            </a:r>
            <a:r>
              <a:rPr lang="en-US" b="1" u="sng" dirty="0">
                <a:latin typeface="Arial" pitchFamily="34" charset="0"/>
                <a:ea typeface="MS PGothic" pitchFamily="34" charset="-128"/>
                <a:cs typeface="+mn-cs"/>
              </a:rPr>
              <a:t>customer sentiment </a:t>
            </a:r>
            <a:r>
              <a:rPr lang="en-US" dirty="0">
                <a:latin typeface="Arial" pitchFamily="34" charset="0"/>
                <a:ea typeface="MS PGothic" pitchFamily="34" charset="-128"/>
                <a:cs typeface="+mn-cs"/>
              </a:rPr>
              <a:t>from both </a:t>
            </a:r>
            <a:r>
              <a:rPr lang="en-US" b="1" dirty="0">
                <a:latin typeface="Arial" pitchFamily="34" charset="0"/>
                <a:ea typeface="MS PGothic" pitchFamily="34" charset="-128"/>
                <a:cs typeface="+mn-cs"/>
              </a:rPr>
              <a:t>internal</a:t>
            </a:r>
            <a:r>
              <a:rPr lang="en-US" dirty="0">
                <a:latin typeface="Arial" pitchFamily="34" charset="0"/>
                <a:ea typeface="MS PGothic" pitchFamily="34" charset="-128"/>
                <a:cs typeface="+mn-cs"/>
              </a:rPr>
              <a:t> and </a:t>
            </a:r>
            <a:r>
              <a:rPr lang="en-US" b="1" dirty="0">
                <a:latin typeface="Arial" pitchFamily="34" charset="0"/>
                <a:ea typeface="MS PGothic" pitchFamily="34" charset="-128"/>
                <a:cs typeface="+mn-cs"/>
              </a:rPr>
              <a:t>external</a:t>
            </a:r>
            <a:r>
              <a:rPr lang="en-US" dirty="0">
                <a:latin typeface="Arial" pitchFamily="34" charset="0"/>
                <a:ea typeface="MS PGothic" pitchFamily="34" charset="-128"/>
                <a:cs typeface="+mn-cs"/>
              </a:rPr>
              <a:t> sources</a:t>
            </a:r>
          </a:p>
        </p:txBody>
      </p:sp>
      <p:grpSp>
        <p:nvGrpSpPr>
          <p:cNvPr id="23559" name="Group 1"/>
          <p:cNvGrpSpPr>
            <a:grpSpLocks/>
          </p:cNvGrpSpPr>
          <p:nvPr/>
        </p:nvGrpSpPr>
        <p:grpSpPr bwMode="auto">
          <a:xfrm>
            <a:off x="196513" y="1113030"/>
            <a:ext cx="11898629" cy="1910142"/>
            <a:chOff x="147516" y="1181100"/>
            <a:chExt cx="8923216" cy="1909631"/>
          </a:xfrm>
        </p:grpSpPr>
        <p:sp>
          <p:nvSpPr>
            <p:cNvPr id="27" name="Rounded Rectangle 26"/>
            <p:cNvSpPr/>
            <p:nvPr/>
          </p:nvSpPr>
          <p:spPr bwMode="auto">
            <a:xfrm>
              <a:off x="147516" y="1181100"/>
              <a:ext cx="8923216" cy="1909631"/>
            </a:xfrm>
            <a:prstGeom prst="roundRect">
              <a:avLst/>
            </a:prstGeom>
            <a:solidFill>
              <a:srgbClr val="B0B4CC">
                <a:alpha val="49804"/>
              </a:srgbClr>
            </a:solidFill>
            <a:ln w="12700" cap="flat" cmpd="sng" algn="ctr">
              <a:noFill/>
              <a:prstDash val="solid"/>
              <a:round/>
              <a:headEnd type="none" w="sm" len="sm"/>
              <a:tailEnd type="none" w="sm" len="sm"/>
            </a:ln>
            <a:effectLst>
              <a:softEdge rad="228600"/>
            </a:effectLst>
          </p:spPr>
          <p:txBody>
            <a:bodyPr/>
            <a:lstStyle/>
            <a:p>
              <a:pPr>
                <a:buFont typeface="Times New Roman" pitchFamily="18" charset="0"/>
                <a:buNone/>
                <a:defRPr/>
              </a:pPr>
              <a:endParaRPr lang="en-US">
                <a:latin typeface="Arial" pitchFamily="34" charset="0"/>
                <a:ea typeface="MS PGothic" pitchFamily="34" charset="-128"/>
                <a:cs typeface="Arial" pitchFamily="34" charset="0"/>
              </a:endParaRPr>
            </a:p>
          </p:txBody>
        </p:sp>
        <p:sp>
          <p:nvSpPr>
            <p:cNvPr id="21" name="Rounded Rectangle 20"/>
            <p:cNvSpPr/>
            <p:nvPr/>
          </p:nvSpPr>
          <p:spPr bwMode="auto">
            <a:xfrm>
              <a:off x="2742329" y="1375196"/>
              <a:ext cx="6142776" cy="1341798"/>
            </a:xfrm>
            <a:prstGeom prst="roundRect">
              <a:avLst>
                <a:gd name="adj" fmla="val 0"/>
              </a:avLst>
            </a:prstGeom>
            <a:solidFill>
              <a:schemeClr val="bg1"/>
            </a:solidFill>
            <a:ln w="31750">
              <a:solidFill>
                <a:schemeClr val="bg1"/>
              </a:solidFill>
            </a:ln>
            <a:effectLst>
              <a:outerShdw blurRad="63500" algn="ctr" rotWithShape="0">
                <a:srgbClr val="7F87D1">
                  <a:alpha val="30000"/>
                </a:srgbClr>
              </a:outerShdw>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a:lstStyle/>
            <a:p>
              <a:pPr>
                <a:buFont typeface="Times New Roman" pitchFamily="18" charset="0"/>
                <a:buNone/>
                <a:defRPr/>
              </a:pPr>
              <a:endParaRPr lang="en-US" sz="2000">
                <a:solidFill>
                  <a:schemeClr val="hlink"/>
                </a:solidFill>
                <a:latin typeface="Helvetica" pitchFamily="34" charset="0"/>
              </a:endParaRPr>
            </a:p>
          </p:txBody>
        </p:sp>
        <p:pic>
          <p:nvPicPr>
            <p:cNvPr id="25" name="Picture 24"/>
            <p:cNvPicPr>
              <a:picLocks/>
            </p:cNvPicPr>
            <p:nvPr/>
          </p:nvPicPr>
          <p:blipFill rotWithShape="1">
            <a:blip r:embed="rId5"/>
            <a:srcRect/>
            <a:stretch/>
          </p:blipFill>
          <p:spPr>
            <a:xfrm>
              <a:off x="322380" y="1382466"/>
              <a:ext cx="2431844" cy="1320447"/>
            </a:xfrm>
            <a:prstGeom prst="rect">
              <a:avLst/>
            </a:prstGeom>
            <a:ln w="31750">
              <a:solidFill>
                <a:schemeClr val="bg1"/>
              </a:solidFill>
            </a:ln>
            <a:effectLst>
              <a:outerShdw blurRad="63500" algn="ctr" rotWithShape="0">
                <a:srgbClr val="7F87D1">
                  <a:alpha val="40000"/>
                </a:srgbClr>
              </a:outerShdw>
            </a:effectLst>
          </p:spPr>
        </p:pic>
        <p:pic>
          <p:nvPicPr>
            <p:cNvPr id="23571" name="Picture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15669" y="1473541"/>
              <a:ext cx="1136650" cy="1139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72" name="Text Box 10"/>
            <p:cNvSpPr txBox="1">
              <a:spLocks noChangeArrowheads="1"/>
            </p:cNvSpPr>
            <p:nvPr/>
          </p:nvSpPr>
          <p:spPr bwMode="auto">
            <a:xfrm>
              <a:off x="3154240" y="1696708"/>
              <a:ext cx="5503396" cy="928211"/>
            </a:xfrm>
            <a:prstGeom prst="rect">
              <a:avLst/>
            </a:prstGeom>
            <a:noFill/>
            <a:ln>
              <a:noFill/>
            </a:ln>
            <a:effectLst>
              <a:prstShdw prst="shdw17" dist="17961" dir="2700000">
                <a:srgbClr val="0A5283">
                  <a:alpha val="74997"/>
                </a:srgbClr>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90000"/>
                </a:lnSpc>
              </a:pPr>
              <a:r>
                <a:rPr lang="en-US" sz="2000"/>
                <a:t>Extend existing customer views (MDM, CRM, etc) by incorporating additional internal and external information sources</a:t>
              </a:r>
            </a:p>
          </p:txBody>
        </p:sp>
      </p:grpSp>
      <p:sp>
        <p:nvSpPr>
          <p:cNvPr id="29704" name="Rectangle 5"/>
          <p:cNvSpPr>
            <a:spLocks noChangeArrowheads="1"/>
          </p:cNvSpPr>
          <p:nvPr/>
        </p:nvSpPr>
        <p:spPr bwMode="auto">
          <a:xfrm>
            <a:off x="4936068" y="4802188"/>
            <a:ext cx="2798233" cy="1754327"/>
          </a:xfrm>
          <a:prstGeom prst="rect">
            <a:avLst/>
          </a:prstGeom>
          <a:solidFill>
            <a:schemeClr val="accent1">
              <a:lumMod val="60000"/>
              <a:lumOff val="40000"/>
            </a:schemeClr>
          </a:solidFill>
          <a:ln w="9525">
            <a:noFill/>
            <a:miter lim="800000"/>
            <a:headEnd/>
            <a:tailEnd/>
          </a:ln>
        </p:spPr>
        <p:txBody>
          <a:bodyPr>
            <a:spAutoFit/>
          </a:bodyPr>
          <a:lstStyle/>
          <a:p>
            <a:pPr eaLnBrk="0" hangingPunct="0">
              <a:spcBef>
                <a:spcPct val="50000"/>
              </a:spcBef>
              <a:buFont typeface="Times New Roman" pitchFamily="18" charset="0"/>
              <a:buNone/>
              <a:defRPr/>
            </a:pPr>
            <a:r>
              <a:rPr lang="en-US" dirty="0">
                <a:latin typeface="Arial" pitchFamily="34" charset="0"/>
                <a:ea typeface="MS PGothic" pitchFamily="34" charset="-128"/>
                <a:cs typeface="+mn-cs"/>
              </a:rPr>
              <a:t>Desire to </a:t>
            </a:r>
            <a:r>
              <a:rPr lang="en-US" b="1" u="sng" dirty="0">
                <a:latin typeface="Arial" pitchFamily="34" charset="0"/>
                <a:ea typeface="MS PGothic" pitchFamily="34" charset="-128"/>
                <a:cs typeface="+mn-cs"/>
              </a:rPr>
              <a:t>increase customer loyalty </a:t>
            </a:r>
            <a:r>
              <a:rPr lang="en-US" dirty="0">
                <a:latin typeface="Arial" pitchFamily="34" charset="0"/>
                <a:ea typeface="MS PGothic" pitchFamily="34" charset="-128"/>
                <a:cs typeface="+mn-cs"/>
              </a:rPr>
              <a:t>and </a:t>
            </a:r>
            <a:r>
              <a:rPr lang="en-US" b="1" dirty="0">
                <a:latin typeface="Arial" pitchFamily="34" charset="0"/>
                <a:ea typeface="MS PGothic" pitchFamily="34" charset="-128"/>
                <a:cs typeface="+mn-cs"/>
              </a:rPr>
              <a:t>satisfaction</a:t>
            </a:r>
            <a:r>
              <a:rPr lang="en-US" dirty="0">
                <a:latin typeface="Arial" pitchFamily="34" charset="0"/>
                <a:ea typeface="MS PGothic" pitchFamily="34" charset="-128"/>
                <a:cs typeface="+mn-cs"/>
              </a:rPr>
              <a:t> by </a:t>
            </a:r>
            <a:r>
              <a:rPr lang="en-US" b="1" dirty="0">
                <a:latin typeface="Arial" pitchFamily="34" charset="0"/>
                <a:ea typeface="MS PGothic" pitchFamily="34" charset="-128"/>
                <a:cs typeface="+mn-cs"/>
              </a:rPr>
              <a:t>understanding</a:t>
            </a:r>
            <a:r>
              <a:rPr lang="en-US" dirty="0">
                <a:latin typeface="Arial" pitchFamily="34" charset="0"/>
                <a:ea typeface="MS PGothic" pitchFamily="34" charset="-128"/>
                <a:cs typeface="+mn-cs"/>
              </a:rPr>
              <a:t> what meaningful </a:t>
            </a:r>
            <a:r>
              <a:rPr lang="en-US" b="1" u="sng" dirty="0">
                <a:latin typeface="Arial" pitchFamily="34" charset="0"/>
                <a:ea typeface="MS PGothic" pitchFamily="34" charset="-128"/>
                <a:cs typeface="+mn-cs"/>
              </a:rPr>
              <a:t>actions</a:t>
            </a:r>
            <a:r>
              <a:rPr lang="en-US" dirty="0">
                <a:latin typeface="Arial" pitchFamily="34" charset="0"/>
                <a:ea typeface="MS PGothic" pitchFamily="34" charset="-128"/>
                <a:cs typeface="+mn-cs"/>
              </a:rPr>
              <a:t> are needed</a:t>
            </a:r>
          </a:p>
        </p:txBody>
      </p:sp>
      <p:sp>
        <p:nvSpPr>
          <p:cNvPr id="29705" name="Rectangle 5"/>
          <p:cNvSpPr>
            <a:spLocks noChangeArrowheads="1"/>
          </p:cNvSpPr>
          <p:nvPr/>
        </p:nvSpPr>
        <p:spPr bwMode="auto">
          <a:xfrm>
            <a:off x="8034867" y="4802189"/>
            <a:ext cx="3852333" cy="1477328"/>
          </a:xfrm>
          <a:prstGeom prst="rect">
            <a:avLst/>
          </a:prstGeom>
          <a:solidFill>
            <a:schemeClr val="accent1">
              <a:lumMod val="60000"/>
              <a:lumOff val="40000"/>
            </a:schemeClr>
          </a:solidFill>
          <a:ln w="9525">
            <a:noFill/>
            <a:miter lim="800000"/>
            <a:headEnd/>
            <a:tailEnd/>
          </a:ln>
        </p:spPr>
        <p:txBody>
          <a:bodyPr>
            <a:spAutoFit/>
          </a:bodyPr>
          <a:lstStyle/>
          <a:p>
            <a:pPr>
              <a:spcBef>
                <a:spcPct val="50000"/>
              </a:spcBef>
              <a:buFont typeface="Times New Roman" pitchFamily="18" charset="0"/>
              <a:buNone/>
              <a:defRPr/>
            </a:pPr>
            <a:r>
              <a:rPr lang="en-US" b="1" dirty="0">
                <a:latin typeface="Arial" pitchFamily="34" charset="0"/>
                <a:ea typeface="MS PGothic" pitchFamily="34" charset="-128"/>
                <a:cs typeface="+mn-cs"/>
              </a:rPr>
              <a:t>Challenged</a:t>
            </a:r>
            <a:r>
              <a:rPr lang="en-US" dirty="0">
                <a:latin typeface="Arial" pitchFamily="34" charset="0"/>
                <a:ea typeface="MS PGothic" pitchFamily="34" charset="-128"/>
                <a:cs typeface="+mn-cs"/>
              </a:rPr>
              <a:t> getting the </a:t>
            </a:r>
            <a:r>
              <a:rPr lang="en-US" b="1" u="sng" dirty="0">
                <a:latin typeface="Arial" pitchFamily="34" charset="0"/>
                <a:ea typeface="MS PGothic" pitchFamily="34" charset="-128"/>
                <a:cs typeface="+mn-cs"/>
              </a:rPr>
              <a:t>right information </a:t>
            </a:r>
            <a:r>
              <a:rPr lang="en-US" dirty="0">
                <a:latin typeface="Arial" pitchFamily="34" charset="0"/>
                <a:ea typeface="MS PGothic" pitchFamily="34" charset="-128"/>
                <a:cs typeface="+mn-cs"/>
              </a:rPr>
              <a:t>to the </a:t>
            </a:r>
            <a:r>
              <a:rPr lang="en-US" b="1" u="sng" dirty="0">
                <a:latin typeface="Arial" pitchFamily="34" charset="0"/>
                <a:ea typeface="MS PGothic" pitchFamily="34" charset="-128"/>
                <a:cs typeface="+mn-cs"/>
              </a:rPr>
              <a:t>right people</a:t>
            </a:r>
            <a:r>
              <a:rPr lang="en-US" u="sng" dirty="0">
                <a:latin typeface="Arial" pitchFamily="34" charset="0"/>
                <a:ea typeface="MS PGothic" pitchFamily="34" charset="-128"/>
                <a:cs typeface="+mn-cs"/>
              </a:rPr>
              <a:t> </a:t>
            </a:r>
            <a:r>
              <a:rPr lang="en-US" dirty="0">
                <a:latin typeface="Arial" pitchFamily="34" charset="0"/>
                <a:ea typeface="MS PGothic" pitchFamily="34" charset="-128"/>
                <a:cs typeface="+mn-cs"/>
              </a:rPr>
              <a:t>to provide customers what they need to solve problems, </a:t>
            </a:r>
            <a:r>
              <a:rPr lang="en-US" b="1" u="sng" dirty="0">
                <a:latin typeface="Arial" pitchFamily="34" charset="0"/>
                <a:ea typeface="MS PGothic" pitchFamily="34" charset="-128"/>
                <a:cs typeface="+mn-cs"/>
              </a:rPr>
              <a:t>cross-sell &amp; up-sell</a:t>
            </a:r>
          </a:p>
        </p:txBody>
      </p:sp>
      <p:pic>
        <p:nvPicPr>
          <p:cNvPr id="23562" name="Picture 46" descr="6755_3d_analytics-01.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430684" y="3116263"/>
            <a:ext cx="2216149" cy="159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988985" y="3105151"/>
            <a:ext cx="2806700" cy="1630363"/>
          </a:xfrm>
          <a:prstGeom prst="rect">
            <a:avLst/>
          </a:prstGeom>
          <a:noFill/>
          <a:ln w="31750">
            <a:solidFill>
              <a:schemeClr val="bg1"/>
            </a:solidFill>
            <a:miter lim="800000"/>
            <a:headEnd/>
            <a:tailEnd/>
          </a:ln>
          <a:effectLst>
            <a:outerShdw blurRad="63500" algn="ctr" rotWithShape="0">
              <a:srgbClr val="000000">
                <a:alpha val="39999"/>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375031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bwMode="auto">
          <a:xfrm rot="10800000">
            <a:off x="406400" y="3673476"/>
            <a:ext cx="2643717" cy="542925"/>
          </a:xfrm>
          <a:prstGeom prst="triangle">
            <a:avLst/>
          </a:prstGeom>
          <a:solidFill>
            <a:schemeClr val="bg1">
              <a:lumMod val="65000"/>
              <a:alpha val="45000"/>
            </a:schemeClr>
          </a:solidFill>
          <a:ln w="12700" cap="flat" cmpd="sng" algn="ctr">
            <a:noFill/>
            <a:prstDash val="solid"/>
            <a:round/>
            <a:headEnd type="none" w="sm" len="sm"/>
            <a:tailEnd type="none" w="sm" len="sm"/>
          </a:ln>
          <a:effectLst/>
        </p:spPr>
        <p:txBody>
          <a:bodyPr/>
          <a:lstStyle/>
          <a:p>
            <a:pPr>
              <a:buFont typeface="Times New Roman" pitchFamily="18" charset="0"/>
              <a:buNone/>
              <a:defRPr/>
            </a:pPr>
            <a:endParaRPr lang="en-US">
              <a:latin typeface="Arial" pitchFamily="34" charset="0"/>
              <a:ea typeface="MS PGothic" pitchFamily="34" charset="-128"/>
              <a:cs typeface="+mn-cs"/>
            </a:endParaRPr>
          </a:p>
        </p:txBody>
      </p:sp>
      <p:sp>
        <p:nvSpPr>
          <p:cNvPr id="24579" name="Title 3"/>
          <p:cNvSpPr>
            <a:spLocks noGrp="1"/>
          </p:cNvSpPr>
          <p:nvPr>
            <p:ph type="title"/>
          </p:nvPr>
        </p:nvSpPr>
        <p:spPr>
          <a:xfrm>
            <a:off x="220133" y="538164"/>
            <a:ext cx="11971867" cy="598487"/>
          </a:xfrm>
        </p:spPr>
        <p:txBody>
          <a:bodyPr/>
          <a:lstStyle/>
          <a:p>
            <a:r>
              <a:rPr lang="en-US" sz="2600" b="1">
                <a:solidFill>
                  <a:srgbClr val="0000FF"/>
                </a:solidFill>
                <a:latin typeface="Arial" charset="0"/>
                <a:ea typeface="ＭＳ Ｐゴシック" charset="0"/>
              </a:rPr>
              <a:t>Enhanced 360º View of the Customer:  Value &amp; Diagram</a:t>
            </a:r>
          </a:p>
        </p:txBody>
      </p:sp>
      <p:sp>
        <p:nvSpPr>
          <p:cNvPr id="24580" name="TextBox 8"/>
          <p:cNvSpPr txBox="1">
            <a:spLocks noChangeArrowheads="1"/>
          </p:cNvSpPr>
          <p:nvPr/>
        </p:nvSpPr>
        <p:spPr bwMode="auto">
          <a:xfrm>
            <a:off x="114300" y="3667125"/>
            <a:ext cx="1507067" cy="592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90000"/>
              </a:lnSpc>
            </a:pPr>
            <a:r>
              <a:rPr lang="en-US" sz="1200"/>
              <a:t>Master</a:t>
            </a:r>
          </a:p>
          <a:p>
            <a:pPr>
              <a:lnSpc>
                <a:spcPct val="90000"/>
              </a:lnSpc>
            </a:pPr>
            <a:r>
              <a:rPr lang="en-US" sz="1200"/>
              <a:t>Data</a:t>
            </a:r>
          </a:p>
          <a:p>
            <a:pPr>
              <a:lnSpc>
                <a:spcPct val="90000"/>
              </a:lnSpc>
            </a:pPr>
            <a:r>
              <a:rPr lang="en-US" sz="1200"/>
              <a:t>Management</a:t>
            </a:r>
          </a:p>
        </p:txBody>
      </p:sp>
      <p:sp>
        <p:nvSpPr>
          <p:cNvPr id="24581" name="Rectangle 3"/>
          <p:cNvSpPr>
            <a:spLocks noChangeArrowheads="1"/>
          </p:cNvSpPr>
          <p:nvPr/>
        </p:nvSpPr>
        <p:spPr bwMode="auto">
          <a:xfrm>
            <a:off x="10371667" y="2312989"/>
            <a:ext cx="1464733"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582" name="Rectangle 96"/>
          <p:cNvSpPr>
            <a:spLocks noChangeArrowheads="1"/>
          </p:cNvSpPr>
          <p:nvPr/>
        </p:nvSpPr>
        <p:spPr bwMode="auto">
          <a:xfrm>
            <a:off x="6646333" y="5578476"/>
            <a:ext cx="4072467"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80000"/>
              </a:lnSpc>
            </a:pPr>
            <a:r>
              <a:rPr lang="en-US" sz="1200" b="1">
                <a:solidFill>
                  <a:srgbClr val="0064A0"/>
                </a:solidFill>
              </a:rPr>
              <a:t>Unified</a:t>
            </a:r>
            <a:r>
              <a:rPr lang="en-US" sz="1200" b="1">
                <a:solidFill>
                  <a:srgbClr val="0064A0"/>
                </a:solidFill>
                <a:sym typeface="Symbol" charset="0"/>
              </a:rPr>
              <a:t> View of  Party’s Information</a:t>
            </a:r>
            <a:endParaRPr lang="en-US" sz="1200" b="1">
              <a:solidFill>
                <a:srgbClr val="0064A0"/>
              </a:solidFill>
            </a:endParaRPr>
          </a:p>
        </p:txBody>
      </p:sp>
      <p:grpSp>
        <p:nvGrpSpPr>
          <p:cNvPr id="24583" name="Group 11"/>
          <p:cNvGrpSpPr>
            <a:grpSpLocks/>
          </p:cNvGrpSpPr>
          <p:nvPr/>
        </p:nvGrpSpPr>
        <p:grpSpPr bwMode="auto">
          <a:xfrm>
            <a:off x="99485" y="1155700"/>
            <a:ext cx="3185583" cy="2522538"/>
            <a:chOff x="74774" y="1155171"/>
            <a:chExt cx="2388948" cy="2523102"/>
          </a:xfrm>
        </p:grpSpPr>
        <p:grpSp>
          <p:nvGrpSpPr>
            <p:cNvPr id="24633" name="Group 6"/>
            <p:cNvGrpSpPr>
              <a:grpSpLocks/>
            </p:cNvGrpSpPr>
            <p:nvPr/>
          </p:nvGrpSpPr>
          <p:grpSpPr bwMode="auto">
            <a:xfrm>
              <a:off x="74774" y="1155171"/>
              <a:ext cx="2388948" cy="2523102"/>
              <a:chOff x="44195" y="2960566"/>
              <a:chExt cx="2388948" cy="3091468"/>
            </a:xfrm>
          </p:grpSpPr>
          <p:sp>
            <p:nvSpPr>
              <p:cNvPr id="52" name="AutoShape 7"/>
              <p:cNvSpPr>
                <a:spLocks noChangeArrowheads="1"/>
              </p:cNvSpPr>
              <p:nvPr/>
            </p:nvSpPr>
            <p:spPr bwMode="auto">
              <a:xfrm>
                <a:off x="238126" y="2960566"/>
                <a:ext cx="2039898" cy="3091468"/>
              </a:xfrm>
              <a:prstGeom prst="roundRect">
                <a:avLst>
                  <a:gd name="adj" fmla="val 3772"/>
                </a:avLst>
              </a:prstGeom>
              <a:gradFill rotWithShape="0">
                <a:gsLst>
                  <a:gs pos="0">
                    <a:srgbClr val="069665"/>
                  </a:gs>
                  <a:gs pos="100000">
                    <a:srgbClr val="069665"/>
                  </a:gs>
                </a:gsLst>
                <a:lin ang="5400000" scaled="1"/>
              </a:gradFill>
              <a:ln w="19050">
                <a:noFill/>
                <a:round/>
                <a:headEnd/>
                <a:tailEnd/>
              </a:ln>
              <a:effectLst/>
              <a:scene3d>
                <a:camera prst="orthographicFront"/>
                <a:lightRig rig="threePt" dir="t"/>
              </a:scene3d>
              <a:sp3d>
                <a:bevelT/>
              </a:sp3d>
            </p:spPr>
            <p:txBody>
              <a:bodyPr wrap="none"/>
              <a:lstStyle/>
              <a:p>
                <a:pPr>
                  <a:spcBef>
                    <a:spcPct val="50000"/>
                  </a:spcBef>
                  <a:buFont typeface="Times New Roman" pitchFamily="18" charset="0"/>
                  <a:buNone/>
                  <a:defRPr/>
                </a:pPr>
                <a:endParaRPr lang="en-US" b="1">
                  <a:latin typeface="Arial" pitchFamily="34" charset="0"/>
                  <a:ea typeface="MS PGothic" pitchFamily="34" charset="-128"/>
                  <a:cs typeface="+mn-cs"/>
                </a:endParaRPr>
              </a:p>
            </p:txBody>
          </p:sp>
          <p:sp>
            <p:nvSpPr>
              <p:cNvPr id="24640" name="AutoShape 46"/>
              <p:cNvSpPr>
                <a:spLocks noChangeArrowheads="1"/>
              </p:cNvSpPr>
              <p:nvPr/>
            </p:nvSpPr>
            <p:spPr bwMode="auto">
              <a:xfrm>
                <a:off x="952739" y="3501904"/>
                <a:ext cx="1139825" cy="679450"/>
              </a:xfrm>
              <a:prstGeom prst="roundRect">
                <a:avLst>
                  <a:gd name="adj" fmla="val 0"/>
                </a:avLst>
              </a:prstGeom>
              <a:solidFill>
                <a:srgbClr val="FFFFFF"/>
              </a:solidFill>
              <a:ln w="19050">
                <a:solidFill>
                  <a:srgbClr val="71BFA7"/>
                </a:solidFill>
                <a:round/>
                <a:headEnd/>
                <a:tailEnd/>
              </a:ln>
            </p:spPr>
            <p:txBody>
              <a:bodyPr wrap="none" lIns="18288" tIns="18288" rIns="18288" bIns="18288"/>
              <a:lstStyle/>
              <a:p>
                <a:pPr>
                  <a:spcBef>
                    <a:spcPct val="50000"/>
                  </a:spcBef>
                </a:pPr>
                <a:r>
                  <a:rPr lang="en-US" sz="800" b="1"/>
                  <a:t>CRM</a:t>
                </a:r>
              </a:p>
            </p:txBody>
          </p:sp>
          <p:sp>
            <p:nvSpPr>
              <p:cNvPr id="54" name="Text Box 47"/>
              <p:cNvSpPr txBox="1">
                <a:spLocks noChangeArrowheads="1"/>
              </p:cNvSpPr>
              <p:nvPr/>
            </p:nvSpPr>
            <p:spPr bwMode="auto">
              <a:xfrm>
                <a:off x="1218827" y="3657070"/>
                <a:ext cx="475120" cy="226315"/>
              </a:xfrm>
              <a:prstGeom prst="rect">
                <a:avLst/>
              </a:prstGeom>
              <a:noFill/>
              <a:ln w="9525" algn="ctr">
                <a:noFill/>
                <a:miter lim="800000"/>
                <a:headEnd/>
                <a:tailEnd/>
              </a:ln>
            </p:spPr>
            <p:txBody>
              <a:bodyPr wrap="none">
                <a:spAutoFit/>
              </a:bodyPr>
              <a:lstStyle/>
              <a:p>
                <a:pPr marL="171450" indent="-171450">
                  <a:spcBef>
                    <a:spcPct val="40000"/>
                  </a:spcBef>
                  <a:buClr>
                    <a:srgbClr val="009999"/>
                  </a:buClr>
                  <a:buFont typeface="Wingdings 3" pitchFamily="18" charset="2"/>
                  <a:buNone/>
                  <a:defRPr/>
                </a:pPr>
                <a:r>
                  <a:rPr lang="en-US" sz="600" b="1" kern="0" dirty="0">
                    <a:solidFill>
                      <a:sysClr val="windowText" lastClr="000000"/>
                    </a:solidFill>
                    <a:ea typeface="MS PGothic" pitchFamily="34" charset="-128"/>
                    <a:cs typeface="+mn-cs"/>
                  </a:rPr>
                  <a:t>J Robertson</a:t>
                </a:r>
              </a:p>
            </p:txBody>
          </p:sp>
          <p:sp>
            <p:nvSpPr>
              <p:cNvPr id="55" name="Text Box 48"/>
              <p:cNvSpPr txBox="1">
                <a:spLocks noChangeArrowheads="1"/>
              </p:cNvSpPr>
              <p:nvPr/>
            </p:nvSpPr>
            <p:spPr bwMode="auto">
              <a:xfrm>
                <a:off x="1185493" y="3991704"/>
                <a:ext cx="731709" cy="226315"/>
              </a:xfrm>
              <a:prstGeom prst="rect">
                <a:avLst/>
              </a:prstGeom>
              <a:noFill/>
              <a:ln w="9525" algn="ctr">
                <a:noFill/>
                <a:miter lim="800000"/>
                <a:headEnd/>
                <a:tailEnd/>
              </a:ln>
            </p:spPr>
            <p:txBody>
              <a:bodyPr wrap="none">
                <a:spAutoFit/>
              </a:bodyPr>
              <a:lstStyle/>
              <a:p>
                <a:pPr marL="171450" indent="-171450">
                  <a:spcBef>
                    <a:spcPct val="40000"/>
                  </a:spcBef>
                  <a:buClr>
                    <a:srgbClr val="009999"/>
                  </a:buClr>
                  <a:buFont typeface="Wingdings 3" pitchFamily="18" charset="2"/>
                  <a:buNone/>
                  <a:defRPr/>
                </a:pPr>
                <a:r>
                  <a:rPr lang="en-US" sz="600" b="1" kern="0" dirty="0">
                    <a:solidFill>
                      <a:sysClr val="windowText" lastClr="000000"/>
                    </a:solidFill>
                    <a:ea typeface="MS PGothic" pitchFamily="34" charset="-128"/>
                    <a:cs typeface="+mn-cs"/>
                  </a:rPr>
                  <a:t>Pittsburgh, PA  15213</a:t>
                </a:r>
              </a:p>
            </p:txBody>
          </p:sp>
          <p:sp>
            <p:nvSpPr>
              <p:cNvPr id="24643" name="Text Box 49"/>
              <p:cNvSpPr txBox="1">
                <a:spLocks noChangeArrowheads="1"/>
              </p:cNvSpPr>
              <p:nvPr/>
            </p:nvSpPr>
            <p:spPr bwMode="auto">
              <a:xfrm>
                <a:off x="1218827" y="3820496"/>
                <a:ext cx="472039" cy="226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171450" indent="-171450" eaLnBrk="0" hangingPunct="0">
                  <a:defRPr>
                    <a:solidFill>
                      <a:srgbClr val="000000"/>
                    </a:solidFill>
                    <a:latin typeface="Arial" charset="0"/>
                    <a:ea typeface="ＭＳ Ｐゴシック" charset="0"/>
                    <a:cs typeface="ＭＳ Ｐゴシック" charset="0"/>
                  </a:defRPr>
                </a:lvl1pPr>
                <a:lvl2pPr eaLnBrk="0" hangingPunct="0">
                  <a:defRPr>
                    <a:solidFill>
                      <a:srgbClr val="000000"/>
                    </a:solidFill>
                    <a:latin typeface="Arial" charset="0"/>
                    <a:ea typeface="ＭＳ Ｐゴシック" charset="0"/>
                  </a:defRPr>
                </a:lvl2pPr>
                <a:lvl3pPr eaLnBrk="0" hangingPunct="0">
                  <a:defRPr>
                    <a:solidFill>
                      <a:srgbClr val="000000"/>
                    </a:solidFill>
                    <a:latin typeface="Arial" charset="0"/>
                    <a:ea typeface="ＭＳ Ｐゴシック" charset="0"/>
                  </a:defRPr>
                </a:lvl3pPr>
                <a:lvl4pPr eaLnBrk="0" hangingPunct="0">
                  <a:defRPr>
                    <a:solidFill>
                      <a:srgbClr val="000000"/>
                    </a:solidFill>
                    <a:latin typeface="Arial" charset="0"/>
                    <a:ea typeface="ＭＳ Ｐゴシック" charset="0"/>
                  </a:defRPr>
                </a:lvl4pPr>
                <a:lvl5pPr eaLnBrk="0" hangingPunct="0">
                  <a:defRPr>
                    <a:solidFill>
                      <a:srgbClr val="000000"/>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9pPr>
              </a:lstStyle>
              <a:p>
                <a:pPr eaLnBrk="1" hangingPunct="1">
                  <a:spcBef>
                    <a:spcPct val="40000"/>
                  </a:spcBef>
                  <a:buClr>
                    <a:srgbClr val="009999"/>
                  </a:buClr>
                  <a:buFont typeface="Wingdings 3" charset="0"/>
                  <a:buNone/>
                </a:pPr>
                <a:r>
                  <a:rPr lang="en-US" sz="600" b="1"/>
                  <a:t>35 West 15</a:t>
                </a:r>
                <a:r>
                  <a:rPr lang="en-US" sz="600" b="1" baseline="30000"/>
                  <a:t>th</a:t>
                </a:r>
                <a:endParaRPr lang="en-US" sz="600" b="1"/>
              </a:p>
            </p:txBody>
          </p:sp>
          <p:sp>
            <p:nvSpPr>
              <p:cNvPr id="57" name="Line 50"/>
              <p:cNvSpPr>
                <a:spLocks noChangeShapeType="1"/>
              </p:cNvSpPr>
              <p:nvPr/>
            </p:nvSpPr>
            <p:spPr bwMode="auto">
              <a:xfrm>
                <a:off x="950566" y="3668744"/>
                <a:ext cx="1119076" cy="0"/>
              </a:xfrm>
              <a:prstGeom prst="line">
                <a:avLst/>
              </a:prstGeom>
              <a:noFill/>
              <a:ln w="9525">
                <a:solidFill>
                  <a:srgbClr val="71BFA7"/>
                </a:solidFill>
                <a:round/>
                <a:headEnd/>
                <a:tailEnd/>
              </a:ln>
            </p:spPr>
            <p:txBody>
              <a:bodyPr/>
              <a:lstStyle/>
              <a:p>
                <a:pPr>
                  <a:buFont typeface="Times New Roman" pitchFamily="18" charset="0"/>
                  <a:buNone/>
                  <a:defRPr/>
                </a:pPr>
                <a:endParaRPr lang="en-US" kern="0" dirty="0">
                  <a:solidFill>
                    <a:sysClr val="windowText" lastClr="000000"/>
                  </a:solidFill>
                  <a:ea typeface="MS PGothic" pitchFamily="34" charset="-128"/>
                  <a:cs typeface="+mn-cs"/>
                </a:endParaRPr>
              </a:p>
            </p:txBody>
          </p:sp>
          <p:sp>
            <p:nvSpPr>
              <p:cNvPr id="58" name="Line 51"/>
              <p:cNvSpPr>
                <a:spLocks noChangeShapeType="1"/>
              </p:cNvSpPr>
              <p:nvPr/>
            </p:nvSpPr>
            <p:spPr bwMode="auto">
              <a:xfrm>
                <a:off x="950566" y="3828278"/>
                <a:ext cx="1119076" cy="0"/>
              </a:xfrm>
              <a:prstGeom prst="line">
                <a:avLst/>
              </a:prstGeom>
              <a:noFill/>
              <a:ln w="9525">
                <a:solidFill>
                  <a:srgbClr val="71BFA7"/>
                </a:solidFill>
                <a:round/>
                <a:headEnd/>
                <a:tailEnd/>
              </a:ln>
            </p:spPr>
            <p:txBody>
              <a:bodyPr/>
              <a:lstStyle/>
              <a:p>
                <a:pPr>
                  <a:buFont typeface="Times New Roman" pitchFamily="18" charset="0"/>
                  <a:buNone/>
                  <a:defRPr/>
                </a:pPr>
                <a:endParaRPr lang="en-US" kern="0" dirty="0">
                  <a:solidFill>
                    <a:sysClr val="windowText" lastClr="000000"/>
                  </a:solidFill>
                  <a:ea typeface="MS PGothic" pitchFamily="34" charset="-128"/>
                  <a:cs typeface="+mn-cs"/>
                </a:endParaRPr>
              </a:p>
            </p:txBody>
          </p:sp>
          <p:sp>
            <p:nvSpPr>
              <p:cNvPr id="59" name="Line 52"/>
              <p:cNvSpPr>
                <a:spLocks noChangeShapeType="1"/>
              </p:cNvSpPr>
              <p:nvPr/>
            </p:nvSpPr>
            <p:spPr bwMode="auto">
              <a:xfrm>
                <a:off x="950566" y="3991704"/>
                <a:ext cx="1119076" cy="0"/>
              </a:xfrm>
              <a:prstGeom prst="line">
                <a:avLst/>
              </a:prstGeom>
              <a:noFill/>
              <a:ln w="9525">
                <a:solidFill>
                  <a:srgbClr val="71BFA7"/>
                </a:solidFill>
                <a:round/>
                <a:headEnd/>
                <a:tailEnd/>
              </a:ln>
            </p:spPr>
            <p:txBody>
              <a:bodyPr/>
              <a:lstStyle/>
              <a:p>
                <a:pPr>
                  <a:buFont typeface="Times New Roman" pitchFamily="18" charset="0"/>
                  <a:buNone/>
                  <a:defRPr/>
                </a:pPr>
                <a:endParaRPr lang="en-US" kern="0" dirty="0">
                  <a:solidFill>
                    <a:sysClr val="windowText" lastClr="000000"/>
                  </a:solidFill>
                  <a:ea typeface="MS PGothic" pitchFamily="34" charset="-128"/>
                  <a:cs typeface="+mn-cs"/>
                </a:endParaRPr>
              </a:p>
            </p:txBody>
          </p:sp>
          <p:sp>
            <p:nvSpPr>
              <p:cNvPr id="60" name="Text Box 53"/>
              <p:cNvSpPr txBox="1">
                <a:spLocks noChangeArrowheads="1"/>
              </p:cNvSpPr>
              <p:nvPr/>
            </p:nvSpPr>
            <p:spPr bwMode="auto">
              <a:xfrm>
                <a:off x="902946" y="3653179"/>
                <a:ext cx="280112" cy="207456"/>
              </a:xfrm>
              <a:prstGeom prst="rect">
                <a:avLst/>
              </a:prstGeom>
              <a:noFill/>
              <a:ln w="9525" algn="ctr">
                <a:noFill/>
                <a:miter lim="800000"/>
                <a:headEnd/>
                <a:tailEnd/>
              </a:ln>
            </p:spPr>
            <p:txBody>
              <a:bodyPr wrap="none">
                <a:spAutoFit/>
              </a:bodyPr>
              <a:lstStyle/>
              <a:p>
                <a:pPr marL="171450" indent="-171450">
                  <a:spcBef>
                    <a:spcPct val="40000"/>
                  </a:spcBef>
                  <a:buClr>
                    <a:srgbClr val="009999"/>
                  </a:buClr>
                  <a:buFont typeface="Wingdings 3" pitchFamily="18" charset="2"/>
                  <a:buNone/>
                  <a:defRPr/>
                </a:pPr>
                <a:r>
                  <a:rPr lang="en-US" sz="500" kern="0" dirty="0">
                    <a:solidFill>
                      <a:sysClr val="windowText" lastClr="000000"/>
                    </a:solidFill>
                    <a:ea typeface="MS PGothic" pitchFamily="34" charset="-128"/>
                    <a:cs typeface="+mn-cs"/>
                  </a:rPr>
                  <a:t>Name:</a:t>
                </a:r>
              </a:p>
            </p:txBody>
          </p:sp>
          <p:sp>
            <p:nvSpPr>
              <p:cNvPr id="61" name="Text Box 54"/>
              <p:cNvSpPr txBox="1">
                <a:spLocks noChangeArrowheads="1"/>
              </p:cNvSpPr>
              <p:nvPr/>
            </p:nvSpPr>
            <p:spPr bwMode="auto">
              <a:xfrm>
                <a:off x="902946" y="3820496"/>
                <a:ext cx="328244" cy="207456"/>
              </a:xfrm>
              <a:prstGeom prst="rect">
                <a:avLst/>
              </a:prstGeom>
              <a:noFill/>
              <a:ln w="9525" algn="ctr">
                <a:noFill/>
                <a:miter lim="800000"/>
                <a:headEnd/>
                <a:tailEnd/>
              </a:ln>
            </p:spPr>
            <p:txBody>
              <a:bodyPr wrap="none">
                <a:spAutoFit/>
              </a:bodyPr>
              <a:lstStyle/>
              <a:p>
                <a:pPr marL="171450" indent="-171450">
                  <a:spcBef>
                    <a:spcPct val="40000"/>
                  </a:spcBef>
                  <a:buClr>
                    <a:srgbClr val="009999"/>
                  </a:buClr>
                  <a:buFont typeface="Wingdings 3" pitchFamily="18" charset="2"/>
                  <a:buNone/>
                  <a:defRPr/>
                </a:pPr>
                <a:r>
                  <a:rPr lang="en-US" sz="500" kern="0" dirty="0">
                    <a:solidFill>
                      <a:sysClr val="windowText" lastClr="000000"/>
                    </a:solidFill>
                    <a:ea typeface="MS PGothic" pitchFamily="34" charset="-128"/>
                    <a:cs typeface="+mn-cs"/>
                  </a:rPr>
                  <a:t>Address:</a:t>
                </a:r>
              </a:p>
            </p:txBody>
          </p:sp>
          <p:sp>
            <p:nvSpPr>
              <p:cNvPr id="62" name="Text Box 55"/>
              <p:cNvSpPr txBox="1">
                <a:spLocks noChangeArrowheads="1"/>
              </p:cNvSpPr>
              <p:nvPr/>
            </p:nvSpPr>
            <p:spPr bwMode="auto">
              <a:xfrm>
                <a:off x="902946" y="3991704"/>
                <a:ext cx="328244" cy="207456"/>
              </a:xfrm>
              <a:prstGeom prst="rect">
                <a:avLst/>
              </a:prstGeom>
              <a:noFill/>
              <a:ln w="9525" algn="ctr">
                <a:noFill/>
                <a:miter lim="800000"/>
                <a:headEnd/>
                <a:tailEnd/>
              </a:ln>
            </p:spPr>
            <p:txBody>
              <a:bodyPr wrap="none">
                <a:spAutoFit/>
              </a:bodyPr>
              <a:lstStyle/>
              <a:p>
                <a:pPr marL="171450" indent="-171450">
                  <a:spcBef>
                    <a:spcPct val="40000"/>
                  </a:spcBef>
                  <a:buClr>
                    <a:srgbClr val="009999"/>
                  </a:buClr>
                  <a:buFont typeface="Wingdings 3" pitchFamily="18" charset="2"/>
                  <a:buNone/>
                  <a:defRPr/>
                </a:pPr>
                <a:r>
                  <a:rPr lang="en-US" sz="500" kern="0" dirty="0">
                    <a:solidFill>
                      <a:sysClr val="windowText" lastClr="000000"/>
                    </a:solidFill>
                    <a:ea typeface="MS PGothic" pitchFamily="34" charset="-128"/>
                    <a:cs typeface="+mn-cs"/>
                  </a:rPr>
                  <a:t>Address:</a:t>
                </a:r>
              </a:p>
            </p:txBody>
          </p:sp>
          <p:sp>
            <p:nvSpPr>
              <p:cNvPr id="24650" name="AutoShape 68"/>
              <p:cNvSpPr>
                <a:spLocks noChangeArrowheads="1"/>
              </p:cNvSpPr>
              <p:nvPr/>
            </p:nvSpPr>
            <p:spPr bwMode="auto">
              <a:xfrm>
                <a:off x="952739" y="4344866"/>
                <a:ext cx="1139825" cy="679450"/>
              </a:xfrm>
              <a:prstGeom prst="roundRect">
                <a:avLst>
                  <a:gd name="adj" fmla="val 0"/>
                </a:avLst>
              </a:prstGeom>
              <a:solidFill>
                <a:srgbClr val="FFFFFF"/>
              </a:solidFill>
              <a:ln w="19050">
                <a:solidFill>
                  <a:srgbClr val="71BFA7"/>
                </a:solidFill>
                <a:round/>
                <a:headEnd/>
                <a:tailEnd/>
              </a:ln>
            </p:spPr>
            <p:txBody>
              <a:bodyPr wrap="none" lIns="18288" tIns="18288" rIns="18288" bIns="18288"/>
              <a:lstStyle/>
              <a:p>
                <a:pPr>
                  <a:spcBef>
                    <a:spcPct val="50000"/>
                  </a:spcBef>
                </a:pPr>
                <a:r>
                  <a:rPr lang="en-US" sz="800" b="1"/>
                  <a:t>ERP</a:t>
                </a:r>
              </a:p>
            </p:txBody>
          </p:sp>
          <p:sp>
            <p:nvSpPr>
              <p:cNvPr id="64" name="Text Box 69"/>
              <p:cNvSpPr txBox="1">
                <a:spLocks noChangeArrowheads="1"/>
              </p:cNvSpPr>
              <p:nvPr/>
            </p:nvSpPr>
            <p:spPr bwMode="auto">
              <a:xfrm>
                <a:off x="1218827" y="4499491"/>
                <a:ext cx="600104" cy="226315"/>
              </a:xfrm>
              <a:prstGeom prst="rect">
                <a:avLst/>
              </a:prstGeom>
              <a:noFill/>
              <a:ln w="9525" algn="ctr">
                <a:noFill/>
                <a:miter lim="800000"/>
                <a:headEnd/>
                <a:tailEnd/>
              </a:ln>
            </p:spPr>
            <p:txBody>
              <a:bodyPr wrap="none">
                <a:spAutoFit/>
              </a:bodyPr>
              <a:lstStyle/>
              <a:p>
                <a:pPr marL="171450" indent="-171450">
                  <a:spcBef>
                    <a:spcPct val="40000"/>
                  </a:spcBef>
                  <a:buClr>
                    <a:srgbClr val="009999"/>
                  </a:buClr>
                  <a:buFont typeface="Wingdings 3" pitchFamily="18" charset="2"/>
                  <a:buNone/>
                  <a:defRPr/>
                </a:pPr>
                <a:r>
                  <a:rPr lang="en-US" sz="600" b="1" kern="0" dirty="0">
                    <a:solidFill>
                      <a:sysClr val="windowText" lastClr="000000"/>
                    </a:solidFill>
                    <a:ea typeface="MS PGothic" pitchFamily="34" charset="-128"/>
                    <a:cs typeface="+mn-cs"/>
                  </a:rPr>
                  <a:t>Janet Robertson</a:t>
                </a:r>
              </a:p>
            </p:txBody>
          </p:sp>
          <p:sp>
            <p:nvSpPr>
              <p:cNvPr id="65" name="Text Box 70"/>
              <p:cNvSpPr txBox="1">
                <a:spLocks noChangeArrowheads="1"/>
              </p:cNvSpPr>
              <p:nvPr/>
            </p:nvSpPr>
            <p:spPr bwMode="auto">
              <a:xfrm>
                <a:off x="1185493" y="4836069"/>
                <a:ext cx="731709" cy="226315"/>
              </a:xfrm>
              <a:prstGeom prst="rect">
                <a:avLst/>
              </a:prstGeom>
              <a:noFill/>
              <a:ln w="9525" algn="ctr">
                <a:noFill/>
                <a:miter lim="800000"/>
                <a:headEnd/>
                <a:tailEnd/>
              </a:ln>
            </p:spPr>
            <p:txBody>
              <a:bodyPr wrap="none">
                <a:spAutoFit/>
              </a:bodyPr>
              <a:lstStyle/>
              <a:p>
                <a:pPr marL="171450" indent="-171450">
                  <a:spcBef>
                    <a:spcPct val="40000"/>
                  </a:spcBef>
                  <a:buClr>
                    <a:srgbClr val="009999"/>
                  </a:buClr>
                  <a:buFont typeface="Wingdings 3" pitchFamily="18" charset="2"/>
                  <a:buNone/>
                  <a:defRPr/>
                </a:pPr>
                <a:r>
                  <a:rPr lang="en-US" sz="600" b="1" kern="0" dirty="0">
                    <a:solidFill>
                      <a:sysClr val="windowText" lastClr="000000"/>
                    </a:solidFill>
                    <a:ea typeface="MS PGothic" pitchFamily="34" charset="-128"/>
                    <a:cs typeface="MS PGothic" charset="0"/>
                  </a:rPr>
                  <a:t>Pittsburgh, PA  15213</a:t>
                </a:r>
              </a:p>
            </p:txBody>
          </p:sp>
          <p:sp>
            <p:nvSpPr>
              <p:cNvPr id="66" name="Text Box 71"/>
              <p:cNvSpPr txBox="1">
                <a:spLocks noChangeArrowheads="1"/>
              </p:cNvSpPr>
              <p:nvPr/>
            </p:nvSpPr>
            <p:spPr bwMode="auto">
              <a:xfrm>
                <a:off x="1218827" y="4664861"/>
                <a:ext cx="562847" cy="226315"/>
              </a:xfrm>
              <a:prstGeom prst="rect">
                <a:avLst/>
              </a:prstGeom>
              <a:noFill/>
              <a:ln w="9525" algn="ctr">
                <a:noFill/>
                <a:miter lim="800000"/>
                <a:headEnd/>
                <a:tailEnd/>
              </a:ln>
            </p:spPr>
            <p:txBody>
              <a:bodyPr wrap="none">
                <a:spAutoFit/>
              </a:bodyPr>
              <a:lstStyle/>
              <a:p>
                <a:pPr marL="171450" indent="-171450">
                  <a:spcBef>
                    <a:spcPct val="40000"/>
                  </a:spcBef>
                  <a:buClr>
                    <a:srgbClr val="009999"/>
                  </a:buClr>
                  <a:buFont typeface="Wingdings 3" pitchFamily="18" charset="2"/>
                  <a:buNone/>
                  <a:defRPr/>
                </a:pPr>
                <a:r>
                  <a:rPr lang="en-US" sz="600" b="1" kern="0" dirty="0">
                    <a:solidFill>
                      <a:sysClr val="windowText" lastClr="000000"/>
                    </a:solidFill>
                    <a:ea typeface="MS PGothic" pitchFamily="34" charset="-128"/>
                    <a:cs typeface="+mn-cs"/>
                  </a:rPr>
                  <a:t>35 West 15</a:t>
                </a:r>
                <a:r>
                  <a:rPr lang="en-US" sz="600" b="1" kern="0" baseline="30000" dirty="0">
                    <a:solidFill>
                      <a:sysClr val="windowText" lastClr="000000"/>
                    </a:solidFill>
                    <a:ea typeface="MS PGothic" pitchFamily="34" charset="-128"/>
                    <a:cs typeface="+mn-cs"/>
                  </a:rPr>
                  <a:t>th</a:t>
                </a:r>
                <a:r>
                  <a:rPr lang="en-US" sz="600" b="1" kern="0" dirty="0">
                    <a:solidFill>
                      <a:sysClr val="windowText" lastClr="000000"/>
                    </a:solidFill>
                    <a:ea typeface="MS PGothic" pitchFamily="34" charset="-128"/>
                    <a:cs typeface="+mn-cs"/>
                  </a:rPr>
                  <a:t> St.</a:t>
                </a:r>
              </a:p>
            </p:txBody>
          </p:sp>
          <p:sp>
            <p:nvSpPr>
              <p:cNvPr id="67" name="Line 72"/>
              <p:cNvSpPr>
                <a:spLocks noChangeShapeType="1"/>
              </p:cNvSpPr>
              <p:nvPr/>
            </p:nvSpPr>
            <p:spPr bwMode="auto">
              <a:xfrm>
                <a:off x="950566" y="4507273"/>
                <a:ext cx="1119076" cy="0"/>
              </a:xfrm>
              <a:prstGeom prst="line">
                <a:avLst/>
              </a:prstGeom>
              <a:noFill/>
              <a:ln w="9525">
                <a:solidFill>
                  <a:srgbClr val="71BFA7"/>
                </a:solidFill>
                <a:round/>
                <a:headEnd/>
                <a:tailEnd/>
              </a:ln>
            </p:spPr>
            <p:txBody>
              <a:bodyPr/>
              <a:lstStyle/>
              <a:p>
                <a:pPr>
                  <a:buFont typeface="Times New Roman" pitchFamily="18" charset="0"/>
                  <a:buNone/>
                  <a:defRPr/>
                </a:pPr>
                <a:endParaRPr lang="en-US" kern="0" dirty="0">
                  <a:solidFill>
                    <a:sysClr val="windowText" lastClr="000000"/>
                  </a:solidFill>
                  <a:ea typeface="MS PGothic" pitchFamily="34" charset="-128"/>
                  <a:cs typeface="+mn-cs"/>
                </a:endParaRPr>
              </a:p>
            </p:txBody>
          </p:sp>
          <p:sp>
            <p:nvSpPr>
              <p:cNvPr id="68" name="Line 73"/>
              <p:cNvSpPr>
                <a:spLocks noChangeShapeType="1"/>
              </p:cNvSpPr>
              <p:nvPr/>
            </p:nvSpPr>
            <p:spPr bwMode="auto">
              <a:xfrm>
                <a:off x="950566" y="4664861"/>
                <a:ext cx="1119076" cy="9728"/>
              </a:xfrm>
              <a:prstGeom prst="line">
                <a:avLst/>
              </a:prstGeom>
              <a:noFill/>
              <a:ln w="9525">
                <a:solidFill>
                  <a:srgbClr val="71BFA7"/>
                </a:solidFill>
                <a:round/>
                <a:headEnd/>
                <a:tailEnd/>
              </a:ln>
            </p:spPr>
            <p:txBody>
              <a:bodyPr/>
              <a:lstStyle/>
              <a:p>
                <a:pPr>
                  <a:buFont typeface="Times New Roman" pitchFamily="18" charset="0"/>
                  <a:buNone/>
                  <a:defRPr/>
                </a:pPr>
                <a:endParaRPr lang="en-US" kern="0" dirty="0">
                  <a:solidFill>
                    <a:sysClr val="windowText" lastClr="000000"/>
                  </a:solidFill>
                  <a:ea typeface="MS PGothic" pitchFamily="34" charset="-128"/>
                  <a:cs typeface="+mn-cs"/>
                </a:endParaRPr>
              </a:p>
            </p:txBody>
          </p:sp>
          <p:sp>
            <p:nvSpPr>
              <p:cNvPr id="69" name="Line 74"/>
              <p:cNvSpPr>
                <a:spLocks noChangeShapeType="1"/>
              </p:cNvSpPr>
              <p:nvPr/>
            </p:nvSpPr>
            <p:spPr bwMode="auto">
              <a:xfrm>
                <a:off x="971202" y="4857471"/>
                <a:ext cx="1098440" cy="0"/>
              </a:xfrm>
              <a:prstGeom prst="line">
                <a:avLst/>
              </a:prstGeom>
              <a:noFill/>
              <a:ln w="9525">
                <a:solidFill>
                  <a:srgbClr val="71BFA7"/>
                </a:solidFill>
                <a:round/>
                <a:headEnd/>
                <a:tailEnd/>
              </a:ln>
            </p:spPr>
            <p:txBody>
              <a:bodyPr/>
              <a:lstStyle/>
              <a:p>
                <a:pPr>
                  <a:buFont typeface="Times New Roman" pitchFamily="18" charset="0"/>
                  <a:buNone/>
                  <a:defRPr/>
                </a:pPr>
                <a:endParaRPr lang="en-US" kern="0" dirty="0">
                  <a:solidFill>
                    <a:sysClr val="windowText" lastClr="000000"/>
                  </a:solidFill>
                  <a:ea typeface="MS PGothic" pitchFamily="34" charset="-128"/>
                  <a:cs typeface="+mn-cs"/>
                </a:endParaRPr>
              </a:p>
            </p:txBody>
          </p:sp>
          <p:sp>
            <p:nvSpPr>
              <p:cNvPr id="70" name="Text Box 75"/>
              <p:cNvSpPr txBox="1">
                <a:spLocks noChangeArrowheads="1"/>
              </p:cNvSpPr>
              <p:nvPr/>
            </p:nvSpPr>
            <p:spPr bwMode="auto">
              <a:xfrm>
                <a:off x="902946" y="4495600"/>
                <a:ext cx="280112" cy="207456"/>
              </a:xfrm>
              <a:prstGeom prst="rect">
                <a:avLst/>
              </a:prstGeom>
              <a:noFill/>
              <a:ln w="9525" algn="ctr">
                <a:noFill/>
                <a:miter lim="800000"/>
                <a:headEnd/>
                <a:tailEnd/>
              </a:ln>
            </p:spPr>
            <p:txBody>
              <a:bodyPr wrap="none">
                <a:spAutoFit/>
              </a:bodyPr>
              <a:lstStyle/>
              <a:p>
                <a:pPr marL="171450" indent="-171450">
                  <a:spcBef>
                    <a:spcPct val="40000"/>
                  </a:spcBef>
                  <a:buClr>
                    <a:srgbClr val="009999"/>
                  </a:buClr>
                  <a:buFont typeface="Wingdings 3" pitchFamily="18" charset="2"/>
                  <a:buNone/>
                  <a:defRPr/>
                </a:pPr>
                <a:r>
                  <a:rPr lang="en-US" sz="500" kern="0" dirty="0">
                    <a:solidFill>
                      <a:sysClr val="windowText" lastClr="000000"/>
                    </a:solidFill>
                    <a:ea typeface="MS PGothic" pitchFamily="34" charset="-128"/>
                    <a:cs typeface="+mn-cs"/>
                  </a:rPr>
                  <a:t>Name:</a:t>
                </a:r>
              </a:p>
            </p:txBody>
          </p:sp>
          <p:sp>
            <p:nvSpPr>
              <p:cNvPr id="71" name="Text Box 76"/>
              <p:cNvSpPr txBox="1">
                <a:spLocks noChangeArrowheads="1"/>
              </p:cNvSpPr>
              <p:nvPr/>
            </p:nvSpPr>
            <p:spPr bwMode="auto">
              <a:xfrm>
                <a:off x="902946" y="4664861"/>
                <a:ext cx="328244" cy="207456"/>
              </a:xfrm>
              <a:prstGeom prst="rect">
                <a:avLst/>
              </a:prstGeom>
              <a:noFill/>
              <a:ln w="9525" algn="ctr">
                <a:noFill/>
                <a:miter lim="800000"/>
                <a:headEnd/>
                <a:tailEnd/>
              </a:ln>
            </p:spPr>
            <p:txBody>
              <a:bodyPr wrap="none">
                <a:spAutoFit/>
              </a:bodyPr>
              <a:lstStyle/>
              <a:p>
                <a:pPr marL="171450" indent="-171450">
                  <a:spcBef>
                    <a:spcPct val="40000"/>
                  </a:spcBef>
                  <a:buClr>
                    <a:srgbClr val="009999"/>
                  </a:buClr>
                  <a:buFont typeface="Wingdings 3" pitchFamily="18" charset="2"/>
                  <a:buNone/>
                  <a:defRPr/>
                </a:pPr>
                <a:r>
                  <a:rPr lang="en-US" sz="500" kern="0" dirty="0">
                    <a:solidFill>
                      <a:sysClr val="windowText" lastClr="000000"/>
                    </a:solidFill>
                    <a:ea typeface="MS PGothic" pitchFamily="34" charset="-128"/>
                    <a:cs typeface="+mn-cs"/>
                  </a:rPr>
                  <a:t>Address:</a:t>
                </a:r>
              </a:p>
            </p:txBody>
          </p:sp>
          <p:sp>
            <p:nvSpPr>
              <p:cNvPr id="72" name="Text Box 77"/>
              <p:cNvSpPr txBox="1">
                <a:spLocks noChangeArrowheads="1"/>
              </p:cNvSpPr>
              <p:nvPr/>
            </p:nvSpPr>
            <p:spPr bwMode="auto">
              <a:xfrm>
                <a:off x="902946" y="4836069"/>
                <a:ext cx="328244" cy="207456"/>
              </a:xfrm>
              <a:prstGeom prst="rect">
                <a:avLst/>
              </a:prstGeom>
              <a:noFill/>
              <a:ln w="9525" algn="ctr">
                <a:noFill/>
                <a:miter lim="800000"/>
                <a:headEnd/>
                <a:tailEnd/>
              </a:ln>
            </p:spPr>
            <p:txBody>
              <a:bodyPr wrap="none">
                <a:spAutoFit/>
              </a:bodyPr>
              <a:lstStyle/>
              <a:p>
                <a:pPr marL="171450" indent="-171450">
                  <a:spcBef>
                    <a:spcPct val="40000"/>
                  </a:spcBef>
                  <a:buClr>
                    <a:srgbClr val="009999"/>
                  </a:buClr>
                  <a:buFont typeface="Wingdings 3" pitchFamily="18" charset="2"/>
                  <a:buNone/>
                  <a:defRPr/>
                </a:pPr>
                <a:r>
                  <a:rPr lang="en-US" sz="500" kern="0" dirty="0">
                    <a:solidFill>
                      <a:sysClr val="windowText" lastClr="000000"/>
                    </a:solidFill>
                    <a:ea typeface="MS PGothic" pitchFamily="34" charset="-128"/>
                    <a:cs typeface="+mn-cs"/>
                  </a:rPr>
                  <a:t>Address:</a:t>
                </a:r>
              </a:p>
            </p:txBody>
          </p:sp>
          <p:sp>
            <p:nvSpPr>
              <p:cNvPr id="24660" name="AutoShape 68"/>
              <p:cNvSpPr>
                <a:spLocks noChangeArrowheads="1"/>
              </p:cNvSpPr>
              <p:nvPr/>
            </p:nvSpPr>
            <p:spPr bwMode="auto">
              <a:xfrm>
                <a:off x="954327" y="5156079"/>
                <a:ext cx="1138237" cy="679450"/>
              </a:xfrm>
              <a:prstGeom prst="roundRect">
                <a:avLst>
                  <a:gd name="adj" fmla="val 0"/>
                </a:avLst>
              </a:prstGeom>
              <a:solidFill>
                <a:srgbClr val="FFFFFF"/>
              </a:solidFill>
              <a:ln w="19050">
                <a:solidFill>
                  <a:srgbClr val="71BFA7"/>
                </a:solidFill>
                <a:round/>
                <a:headEnd/>
                <a:tailEnd/>
              </a:ln>
            </p:spPr>
            <p:txBody>
              <a:bodyPr wrap="none" lIns="18288" tIns="18288" rIns="18288" bIns="18288"/>
              <a:lstStyle/>
              <a:p>
                <a:pPr>
                  <a:spcBef>
                    <a:spcPct val="50000"/>
                  </a:spcBef>
                </a:pPr>
                <a:r>
                  <a:rPr lang="en-US" sz="800" b="1"/>
                  <a:t>Legacy</a:t>
                </a:r>
              </a:p>
            </p:txBody>
          </p:sp>
          <p:sp>
            <p:nvSpPr>
              <p:cNvPr id="74" name="Text Box 69"/>
              <p:cNvSpPr txBox="1">
                <a:spLocks noChangeArrowheads="1"/>
              </p:cNvSpPr>
              <p:nvPr/>
            </p:nvSpPr>
            <p:spPr bwMode="auto">
              <a:xfrm>
                <a:off x="1218827" y="5310782"/>
                <a:ext cx="542458" cy="226315"/>
              </a:xfrm>
              <a:prstGeom prst="rect">
                <a:avLst/>
              </a:prstGeom>
              <a:noFill/>
              <a:ln w="9525" algn="ctr">
                <a:noFill/>
                <a:miter lim="800000"/>
                <a:headEnd/>
                <a:tailEnd/>
              </a:ln>
            </p:spPr>
            <p:txBody>
              <a:bodyPr wrap="none">
                <a:spAutoFit/>
              </a:bodyPr>
              <a:lstStyle/>
              <a:p>
                <a:pPr marL="171450" indent="-171450">
                  <a:spcBef>
                    <a:spcPct val="40000"/>
                  </a:spcBef>
                  <a:buClr>
                    <a:srgbClr val="009999"/>
                  </a:buClr>
                  <a:buFont typeface="Wingdings 3" pitchFamily="18" charset="2"/>
                  <a:buNone/>
                  <a:defRPr/>
                </a:pPr>
                <a:r>
                  <a:rPr lang="en-US" sz="600" b="1" kern="0" dirty="0">
                    <a:solidFill>
                      <a:sysClr val="windowText" lastClr="000000"/>
                    </a:solidFill>
                    <a:ea typeface="MS PGothic" pitchFamily="34" charset="-128"/>
                    <a:cs typeface="+mn-cs"/>
                  </a:rPr>
                  <a:t>Jan Robertson</a:t>
                </a:r>
              </a:p>
            </p:txBody>
          </p:sp>
          <p:sp>
            <p:nvSpPr>
              <p:cNvPr id="75" name="Text Box 70"/>
              <p:cNvSpPr txBox="1">
                <a:spLocks noChangeArrowheads="1"/>
              </p:cNvSpPr>
              <p:nvPr/>
            </p:nvSpPr>
            <p:spPr bwMode="auto">
              <a:xfrm>
                <a:off x="1185493" y="5647361"/>
                <a:ext cx="731709" cy="226315"/>
              </a:xfrm>
              <a:prstGeom prst="rect">
                <a:avLst/>
              </a:prstGeom>
              <a:noFill/>
              <a:ln w="9525" algn="ctr">
                <a:noFill/>
                <a:miter lim="800000"/>
                <a:headEnd/>
                <a:tailEnd/>
              </a:ln>
            </p:spPr>
            <p:txBody>
              <a:bodyPr wrap="none">
                <a:spAutoFit/>
              </a:bodyPr>
              <a:lstStyle/>
              <a:p>
                <a:pPr marL="171450" indent="-171450">
                  <a:spcBef>
                    <a:spcPct val="40000"/>
                  </a:spcBef>
                  <a:buClr>
                    <a:srgbClr val="009999"/>
                  </a:buClr>
                  <a:buFont typeface="Wingdings 3" pitchFamily="18" charset="2"/>
                  <a:buNone/>
                  <a:defRPr/>
                </a:pPr>
                <a:r>
                  <a:rPr lang="en-US" sz="600" b="1" kern="0" dirty="0">
                    <a:solidFill>
                      <a:sysClr val="windowText" lastClr="000000"/>
                    </a:solidFill>
                    <a:ea typeface="MS PGothic" pitchFamily="34" charset="-128"/>
                    <a:cs typeface="MS PGothic" charset="0"/>
                  </a:rPr>
                  <a:t>Pittsburgh, PA  15213</a:t>
                </a:r>
              </a:p>
            </p:txBody>
          </p:sp>
          <p:sp>
            <p:nvSpPr>
              <p:cNvPr id="76" name="Text Box 71"/>
              <p:cNvSpPr txBox="1">
                <a:spLocks noChangeArrowheads="1"/>
              </p:cNvSpPr>
              <p:nvPr/>
            </p:nvSpPr>
            <p:spPr bwMode="auto">
              <a:xfrm>
                <a:off x="1218827" y="5474207"/>
                <a:ext cx="562847" cy="226315"/>
              </a:xfrm>
              <a:prstGeom prst="rect">
                <a:avLst/>
              </a:prstGeom>
              <a:noFill/>
              <a:ln w="9525" algn="ctr">
                <a:noFill/>
                <a:miter lim="800000"/>
                <a:headEnd/>
                <a:tailEnd/>
              </a:ln>
            </p:spPr>
            <p:txBody>
              <a:bodyPr wrap="none">
                <a:spAutoFit/>
              </a:bodyPr>
              <a:lstStyle/>
              <a:p>
                <a:pPr marL="171450" indent="-171450">
                  <a:spcBef>
                    <a:spcPct val="40000"/>
                  </a:spcBef>
                  <a:buClr>
                    <a:srgbClr val="009999"/>
                  </a:buClr>
                  <a:buFont typeface="Wingdings 3" pitchFamily="18" charset="2"/>
                  <a:buNone/>
                  <a:defRPr/>
                </a:pPr>
                <a:r>
                  <a:rPr lang="en-US" sz="600" b="1" kern="0" dirty="0">
                    <a:solidFill>
                      <a:sysClr val="windowText" lastClr="000000"/>
                    </a:solidFill>
                    <a:ea typeface="MS PGothic" pitchFamily="34" charset="-128"/>
                    <a:cs typeface="+mn-cs"/>
                  </a:rPr>
                  <a:t>36 West 15</a:t>
                </a:r>
                <a:r>
                  <a:rPr lang="en-US" sz="600" b="1" kern="0" baseline="30000" dirty="0">
                    <a:solidFill>
                      <a:sysClr val="windowText" lastClr="000000"/>
                    </a:solidFill>
                    <a:ea typeface="MS PGothic" pitchFamily="34" charset="-128"/>
                    <a:cs typeface="+mn-cs"/>
                  </a:rPr>
                  <a:t>th</a:t>
                </a:r>
                <a:r>
                  <a:rPr lang="en-US" sz="600" b="1" kern="0" dirty="0">
                    <a:solidFill>
                      <a:sysClr val="windowText" lastClr="000000"/>
                    </a:solidFill>
                    <a:ea typeface="MS PGothic" pitchFamily="34" charset="-128"/>
                    <a:cs typeface="+mn-cs"/>
                  </a:rPr>
                  <a:t> St.</a:t>
                </a:r>
              </a:p>
            </p:txBody>
          </p:sp>
          <p:sp>
            <p:nvSpPr>
              <p:cNvPr id="78" name="Line 72"/>
              <p:cNvSpPr>
                <a:spLocks noChangeShapeType="1"/>
              </p:cNvSpPr>
              <p:nvPr/>
            </p:nvSpPr>
            <p:spPr bwMode="auto">
              <a:xfrm>
                <a:off x="952154" y="5318564"/>
                <a:ext cx="1117488" cy="0"/>
              </a:xfrm>
              <a:prstGeom prst="line">
                <a:avLst/>
              </a:prstGeom>
              <a:noFill/>
              <a:ln w="9525">
                <a:solidFill>
                  <a:srgbClr val="71BFA7"/>
                </a:solidFill>
                <a:round/>
                <a:headEnd/>
                <a:tailEnd/>
              </a:ln>
            </p:spPr>
            <p:txBody>
              <a:bodyPr/>
              <a:lstStyle/>
              <a:p>
                <a:pPr>
                  <a:buFont typeface="Times New Roman" pitchFamily="18" charset="0"/>
                  <a:buNone/>
                  <a:defRPr/>
                </a:pPr>
                <a:endParaRPr lang="en-US" kern="0" dirty="0">
                  <a:solidFill>
                    <a:sysClr val="windowText" lastClr="000000"/>
                  </a:solidFill>
                  <a:ea typeface="MS PGothic" pitchFamily="34" charset="-128"/>
                  <a:cs typeface="+mn-cs"/>
                </a:endParaRPr>
              </a:p>
            </p:txBody>
          </p:sp>
          <p:sp>
            <p:nvSpPr>
              <p:cNvPr id="79" name="Line 73"/>
              <p:cNvSpPr>
                <a:spLocks noChangeShapeType="1"/>
              </p:cNvSpPr>
              <p:nvPr/>
            </p:nvSpPr>
            <p:spPr bwMode="auto">
              <a:xfrm>
                <a:off x="952154" y="5476153"/>
                <a:ext cx="1117488" cy="0"/>
              </a:xfrm>
              <a:prstGeom prst="line">
                <a:avLst/>
              </a:prstGeom>
              <a:noFill/>
              <a:ln w="9525">
                <a:solidFill>
                  <a:srgbClr val="71BFA7"/>
                </a:solidFill>
                <a:round/>
                <a:headEnd/>
                <a:tailEnd/>
              </a:ln>
            </p:spPr>
            <p:txBody>
              <a:bodyPr/>
              <a:lstStyle/>
              <a:p>
                <a:pPr>
                  <a:buFont typeface="Times New Roman" pitchFamily="18" charset="0"/>
                  <a:buNone/>
                  <a:defRPr/>
                </a:pPr>
                <a:endParaRPr lang="en-US" kern="0" dirty="0">
                  <a:solidFill>
                    <a:sysClr val="windowText" lastClr="000000"/>
                  </a:solidFill>
                  <a:ea typeface="MS PGothic" pitchFamily="34" charset="-128"/>
                  <a:cs typeface="+mn-cs"/>
                </a:endParaRPr>
              </a:p>
            </p:txBody>
          </p:sp>
          <p:sp>
            <p:nvSpPr>
              <p:cNvPr id="80" name="Line 74"/>
              <p:cNvSpPr>
                <a:spLocks noChangeShapeType="1"/>
              </p:cNvSpPr>
              <p:nvPr/>
            </p:nvSpPr>
            <p:spPr bwMode="auto">
              <a:xfrm>
                <a:off x="952154" y="5641524"/>
                <a:ext cx="1117488" cy="0"/>
              </a:xfrm>
              <a:prstGeom prst="line">
                <a:avLst/>
              </a:prstGeom>
              <a:noFill/>
              <a:ln w="9525">
                <a:solidFill>
                  <a:srgbClr val="71BFA7"/>
                </a:solidFill>
                <a:round/>
                <a:headEnd/>
                <a:tailEnd/>
              </a:ln>
            </p:spPr>
            <p:txBody>
              <a:bodyPr/>
              <a:lstStyle/>
              <a:p>
                <a:pPr>
                  <a:buFont typeface="Times New Roman" pitchFamily="18" charset="0"/>
                  <a:buNone/>
                  <a:defRPr/>
                </a:pPr>
                <a:endParaRPr lang="en-US" kern="0" dirty="0">
                  <a:solidFill>
                    <a:sysClr val="windowText" lastClr="000000"/>
                  </a:solidFill>
                  <a:ea typeface="MS PGothic" pitchFamily="34" charset="-128"/>
                  <a:cs typeface="+mn-cs"/>
                </a:endParaRPr>
              </a:p>
            </p:txBody>
          </p:sp>
          <p:sp>
            <p:nvSpPr>
              <p:cNvPr id="81" name="Text Box 75"/>
              <p:cNvSpPr txBox="1">
                <a:spLocks noChangeArrowheads="1"/>
              </p:cNvSpPr>
              <p:nvPr/>
            </p:nvSpPr>
            <p:spPr bwMode="auto">
              <a:xfrm>
                <a:off x="904534" y="5306891"/>
                <a:ext cx="280112" cy="207456"/>
              </a:xfrm>
              <a:prstGeom prst="rect">
                <a:avLst/>
              </a:prstGeom>
              <a:noFill/>
              <a:ln w="9525" algn="ctr">
                <a:noFill/>
                <a:miter lim="800000"/>
                <a:headEnd/>
                <a:tailEnd/>
              </a:ln>
            </p:spPr>
            <p:txBody>
              <a:bodyPr wrap="none">
                <a:spAutoFit/>
              </a:bodyPr>
              <a:lstStyle/>
              <a:p>
                <a:pPr marL="171450" indent="-171450">
                  <a:spcBef>
                    <a:spcPct val="40000"/>
                  </a:spcBef>
                  <a:buClr>
                    <a:srgbClr val="009999"/>
                  </a:buClr>
                  <a:buFont typeface="Wingdings 3" pitchFamily="18" charset="2"/>
                  <a:buNone/>
                  <a:defRPr/>
                </a:pPr>
                <a:r>
                  <a:rPr lang="en-US" sz="500" kern="0" dirty="0">
                    <a:solidFill>
                      <a:sysClr val="windowText" lastClr="000000"/>
                    </a:solidFill>
                    <a:ea typeface="MS PGothic" pitchFamily="34" charset="-128"/>
                    <a:cs typeface="+mn-cs"/>
                  </a:rPr>
                  <a:t>Name:</a:t>
                </a:r>
              </a:p>
            </p:txBody>
          </p:sp>
          <p:sp>
            <p:nvSpPr>
              <p:cNvPr id="82" name="Text Box 76"/>
              <p:cNvSpPr txBox="1">
                <a:spLocks noChangeArrowheads="1"/>
              </p:cNvSpPr>
              <p:nvPr/>
            </p:nvSpPr>
            <p:spPr bwMode="auto">
              <a:xfrm>
                <a:off x="906121" y="5474207"/>
                <a:ext cx="328244" cy="207456"/>
              </a:xfrm>
              <a:prstGeom prst="rect">
                <a:avLst/>
              </a:prstGeom>
              <a:noFill/>
              <a:ln w="9525" algn="ctr">
                <a:noFill/>
                <a:miter lim="800000"/>
                <a:headEnd/>
                <a:tailEnd/>
              </a:ln>
            </p:spPr>
            <p:txBody>
              <a:bodyPr wrap="none">
                <a:spAutoFit/>
              </a:bodyPr>
              <a:lstStyle/>
              <a:p>
                <a:pPr marL="171450" indent="-171450">
                  <a:spcBef>
                    <a:spcPct val="40000"/>
                  </a:spcBef>
                  <a:buClr>
                    <a:srgbClr val="009999"/>
                  </a:buClr>
                  <a:buFont typeface="Wingdings 3" pitchFamily="18" charset="2"/>
                  <a:buNone/>
                  <a:defRPr/>
                </a:pPr>
                <a:r>
                  <a:rPr lang="en-US" sz="500" kern="0" dirty="0">
                    <a:solidFill>
                      <a:sysClr val="windowText" lastClr="000000"/>
                    </a:solidFill>
                    <a:ea typeface="MS PGothic" pitchFamily="34" charset="-128"/>
                    <a:cs typeface="+mn-cs"/>
                  </a:rPr>
                  <a:t>Address:</a:t>
                </a:r>
              </a:p>
            </p:txBody>
          </p:sp>
          <p:sp>
            <p:nvSpPr>
              <p:cNvPr id="83" name="Text Box 77"/>
              <p:cNvSpPr txBox="1">
                <a:spLocks noChangeArrowheads="1"/>
              </p:cNvSpPr>
              <p:nvPr/>
            </p:nvSpPr>
            <p:spPr bwMode="auto">
              <a:xfrm>
                <a:off x="906121" y="5647361"/>
                <a:ext cx="328244" cy="207456"/>
              </a:xfrm>
              <a:prstGeom prst="rect">
                <a:avLst/>
              </a:prstGeom>
              <a:noFill/>
              <a:ln w="9525" algn="ctr">
                <a:noFill/>
                <a:miter lim="800000"/>
                <a:headEnd/>
                <a:tailEnd/>
              </a:ln>
            </p:spPr>
            <p:txBody>
              <a:bodyPr wrap="none">
                <a:spAutoFit/>
              </a:bodyPr>
              <a:lstStyle/>
              <a:p>
                <a:pPr marL="171450" indent="-171450">
                  <a:spcBef>
                    <a:spcPct val="40000"/>
                  </a:spcBef>
                  <a:buClr>
                    <a:srgbClr val="009999"/>
                  </a:buClr>
                  <a:buFont typeface="Wingdings 3" pitchFamily="18" charset="2"/>
                  <a:buNone/>
                  <a:defRPr/>
                </a:pPr>
                <a:r>
                  <a:rPr lang="en-US" sz="500" kern="0" dirty="0">
                    <a:solidFill>
                      <a:sysClr val="windowText" lastClr="000000"/>
                    </a:solidFill>
                    <a:ea typeface="MS PGothic" pitchFamily="34" charset="-128"/>
                    <a:cs typeface="+mn-cs"/>
                  </a:rPr>
                  <a:t>Address:</a:t>
                </a:r>
              </a:p>
            </p:txBody>
          </p:sp>
          <p:sp>
            <p:nvSpPr>
              <p:cNvPr id="24670" name="Rectangle 96"/>
              <p:cNvSpPr>
                <a:spLocks noChangeArrowheads="1"/>
              </p:cNvSpPr>
              <p:nvPr/>
            </p:nvSpPr>
            <p:spPr bwMode="auto">
              <a:xfrm>
                <a:off x="44195" y="3093419"/>
                <a:ext cx="2388948" cy="3771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50000"/>
                  </a:spcBef>
                </a:pPr>
                <a:r>
                  <a:rPr lang="en-US" sz="1400" b="1">
                    <a:solidFill>
                      <a:srgbClr val="FFFFFF"/>
                    </a:solidFill>
                  </a:rPr>
                  <a:t>SOURCE SYSTEMS</a:t>
                </a:r>
              </a:p>
            </p:txBody>
          </p:sp>
        </p:grpSp>
        <p:pic>
          <p:nvPicPr>
            <p:cNvPr id="24634" name="Picture 9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6793" y="2982099"/>
              <a:ext cx="578900" cy="476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635" name="Picture 9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6793" y="2305167"/>
              <a:ext cx="578900" cy="476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636" name="Picture 10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6793" y="1620103"/>
              <a:ext cx="578900" cy="476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4584" name="Group 10"/>
          <p:cNvGrpSpPr>
            <a:grpSpLocks/>
          </p:cNvGrpSpPr>
          <p:nvPr/>
        </p:nvGrpSpPr>
        <p:grpSpPr bwMode="auto">
          <a:xfrm>
            <a:off x="292101" y="4259263"/>
            <a:ext cx="2571751" cy="2297112"/>
            <a:chOff x="619125" y="3942582"/>
            <a:chExt cx="1929279" cy="2297359"/>
          </a:xfrm>
        </p:grpSpPr>
        <p:grpSp>
          <p:nvGrpSpPr>
            <p:cNvPr id="24603" name="Group 7"/>
            <p:cNvGrpSpPr>
              <a:grpSpLocks/>
            </p:cNvGrpSpPr>
            <p:nvPr/>
          </p:nvGrpSpPr>
          <p:grpSpPr bwMode="auto">
            <a:xfrm>
              <a:off x="619125" y="3942582"/>
              <a:ext cx="1929279" cy="2297359"/>
              <a:chOff x="3764803" y="3049759"/>
              <a:chExt cx="1539764" cy="2819104"/>
            </a:xfrm>
          </p:grpSpPr>
          <p:sp>
            <p:nvSpPr>
              <p:cNvPr id="24" name="AutoShape 2"/>
              <p:cNvSpPr>
                <a:spLocks noChangeArrowheads="1"/>
              </p:cNvSpPr>
              <p:nvPr/>
            </p:nvSpPr>
            <p:spPr bwMode="auto">
              <a:xfrm>
                <a:off x="3764803" y="3049759"/>
                <a:ext cx="1491395" cy="2819104"/>
              </a:xfrm>
              <a:prstGeom prst="roundRect">
                <a:avLst>
                  <a:gd name="adj" fmla="val 4497"/>
                </a:avLst>
              </a:prstGeom>
              <a:gradFill rotWithShape="0">
                <a:gsLst>
                  <a:gs pos="0">
                    <a:srgbClr val="7030A0"/>
                  </a:gs>
                  <a:gs pos="100000">
                    <a:srgbClr val="B180DA"/>
                  </a:gs>
                </a:gsLst>
                <a:lin ang="5400000" scaled="1"/>
              </a:gradFill>
              <a:ln w="19050">
                <a:noFill/>
                <a:round/>
                <a:headEnd/>
                <a:tailEnd/>
              </a:ln>
              <a:effectLst/>
              <a:scene3d>
                <a:camera prst="orthographicFront"/>
                <a:lightRig rig="threePt" dir="t"/>
              </a:scene3d>
              <a:sp3d>
                <a:bevelT/>
              </a:sp3d>
            </p:spPr>
            <p:txBody>
              <a:bodyPr wrap="none"/>
              <a:lstStyle/>
              <a:p>
                <a:pPr>
                  <a:spcBef>
                    <a:spcPct val="50000"/>
                  </a:spcBef>
                  <a:buFont typeface="Times New Roman" pitchFamily="18" charset="0"/>
                  <a:buNone/>
                  <a:defRPr/>
                </a:pPr>
                <a:endParaRPr lang="en-US" sz="1200" b="1">
                  <a:solidFill>
                    <a:srgbClr val="808080"/>
                  </a:solidFill>
                  <a:latin typeface="Arial" pitchFamily="34" charset="0"/>
                  <a:ea typeface="MS PGothic" pitchFamily="34" charset="-128"/>
                  <a:cs typeface="+mn-cs"/>
                </a:endParaRPr>
              </a:p>
              <a:p>
                <a:pPr>
                  <a:spcBef>
                    <a:spcPct val="50000"/>
                  </a:spcBef>
                  <a:buFont typeface="Times New Roman" pitchFamily="18" charset="0"/>
                  <a:buNone/>
                  <a:defRPr/>
                </a:pPr>
                <a:r>
                  <a:rPr lang="en-US" sz="900" b="1">
                    <a:solidFill>
                      <a:srgbClr val="9900CC"/>
                    </a:solidFill>
                    <a:latin typeface="Arial" pitchFamily="34" charset="0"/>
                    <a:ea typeface="MS PGothic" pitchFamily="34" charset="-128"/>
                    <a:cs typeface="+mn-cs"/>
                  </a:rPr>
                  <a:t> </a:t>
                </a:r>
              </a:p>
              <a:p>
                <a:pPr>
                  <a:spcBef>
                    <a:spcPct val="50000"/>
                  </a:spcBef>
                  <a:buFont typeface="Times New Roman" pitchFamily="18" charset="0"/>
                  <a:buNone/>
                  <a:defRPr/>
                </a:pPr>
                <a:r>
                  <a:rPr lang="en-US" sz="400" b="1">
                    <a:solidFill>
                      <a:srgbClr val="9900CC"/>
                    </a:solidFill>
                    <a:latin typeface="Arial" pitchFamily="34" charset="0"/>
                    <a:ea typeface="MS PGothic" pitchFamily="34" charset="-128"/>
                    <a:cs typeface="+mn-cs"/>
                  </a:rPr>
                  <a:t> </a:t>
                </a:r>
              </a:p>
            </p:txBody>
          </p:sp>
          <p:sp>
            <p:nvSpPr>
              <p:cNvPr id="24608" name="AutoShape 20"/>
              <p:cNvSpPr>
                <a:spLocks noChangeArrowheads="1"/>
              </p:cNvSpPr>
              <p:nvPr/>
            </p:nvSpPr>
            <p:spPr bwMode="auto">
              <a:xfrm>
                <a:off x="3861530" y="3779716"/>
                <a:ext cx="1303337" cy="1938338"/>
              </a:xfrm>
              <a:prstGeom prst="roundRect">
                <a:avLst>
                  <a:gd name="adj" fmla="val 0"/>
                </a:avLst>
              </a:prstGeom>
              <a:solidFill>
                <a:srgbClr val="FFFFFF"/>
              </a:solidFill>
              <a:ln w="19050">
                <a:solidFill>
                  <a:srgbClr val="9756CD"/>
                </a:solidFill>
                <a:round/>
                <a:headEnd/>
                <a:tailEnd/>
              </a:ln>
            </p:spPr>
            <p:txBody>
              <a:bodyPr wrap="none" lIns="18288" tIns="18288" rIns="18288" bIns="18288"/>
              <a:lstStyle/>
              <a:p>
                <a:pPr>
                  <a:spcBef>
                    <a:spcPct val="50000"/>
                  </a:spcBef>
                </a:pPr>
                <a:endParaRPr lang="en-US" sz="1000" b="1"/>
              </a:p>
            </p:txBody>
          </p:sp>
          <p:sp>
            <p:nvSpPr>
              <p:cNvPr id="27" name="Text Box 21"/>
              <p:cNvSpPr txBox="1">
                <a:spLocks noChangeArrowheads="1"/>
              </p:cNvSpPr>
              <p:nvPr/>
            </p:nvSpPr>
            <p:spPr bwMode="auto">
              <a:xfrm>
                <a:off x="4375639" y="3762815"/>
                <a:ext cx="761645" cy="245515"/>
              </a:xfrm>
              <a:prstGeom prst="rect">
                <a:avLst/>
              </a:prstGeom>
              <a:noFill/>
              <a:ln w="9525" algn="ctr">
                <a:noFill/>
                <a:miter lim="800000"/>
                <a:headEnd/>
                <a:tailEnd/>
              </a:ln>
            </p:spPr>
            <p:txBody>
              <a:bodyPr>
                <a:spAutoFit/>
              </a:bodyPr>
              <a:lstStyle/>
              <a:p>
                <a:pPr marL="171450" indent="-171450">
                  <a:spcBef>
                    <a:spcPct val="40000"/>
                  </a:spcBef>
                  <a:buClr>
                    <a:srgbClr val="009999"/>
                  </a:buClr>
                  <a:buFont typeface="Wingdings 3" pitchFamily="18" charset="2"/>
                  <a:buNone/>
                  <a:defRPr/>
                </a:pPr>
                <a:r>
                  <a:rPr lang="en-US" sz="700" b="1" kern="0" dirty="0">
                    <a:solidFill>
                      <a:sysClr val="windowText" lastClr="000000"/>
                    </a:solidFill>
                    <a:ea typeface="MS PGothic" pitchFamily="34" charset="-128"/>
                    <a:cs typeface="+mn-cs"/>
                  </a:rPr>
                  <a:t>Janet</a:t>
                </a:r>
              </a:p>
            </p:txBody>
          </p:sp>
          <p:sp>
            <p:nvSpPr>
              <p:cNvPr id="28" name="Text Box 22"/>
              <p:cNvSpPr txBox="1">
                <a:spLocks noChangeArrowheads="1"/>
              </p:cNvSpPr>
              <p:nvPr/>
            </p:nvSpPr>
            <p:spPr bwMode="auto">
              <a:xfrm>
                <a:off x="4375639" y="4259616"/>
                <a:ext cx="880771" cy="245515"/>
              </a:xfrm>
              <a:prstGeom prst="rect">
                <a:avLst/>
              </a:prstGeom>
              <a:noFill/>
              <a:ln w="9525" algn="ctr">
                <a:noFill/>
                <a:miter lim="800000"/>
                <a:headEnd/>
                <a:tailEnd/>
              </a:ln>
            </p:spPr>
            <p:txBody>
              <a:bodyPr>
                <a:spAutoFit/>
              </a:bodyPr>
              <a:lstStyle/>
              <a:p>
                <a:pPr marL="171450" indent="-171450">
                  <a:spcBef>
                    <a:spcPct val="40000"/>
                  </a:spcBef>
                  <a:buClr>
                    <a:srgbClr val="009999"/>
                  </a:buClr>
                  <a:buFont typeface="Wingdings 3" pitchFamily="18" charset="2"/>
                  <a:buNone/>
                  <a:defRPr/>
                </a:pPr>
                <a:r>
                  <a:rPr lang="en-US" sz="700" b="1" kern="0" dirty="0">
                    <a:solidFill>
                      <a:sysClr val="windowText" lastClr="000000"/>
                    </a:solidFill>
                    <a:ea typeface="MS PGothic" pitchFamily="34" charset="-128"/>
                    <a:cs typeface="+mn-cs"/>
                  </a:rPr>
                  <a:t>35 West 15</a:t>
                </a:r>
                <a:r>
                  <a:rPr lang="en-US" sz="700" b="1" kern="0" baseline="30000" dirty="0">
                    <a:solidFill>
                      <a:sysClr val="windowText" lastClr="000000"/>
                    </a:solidFill>
                    <a:ea typeface="MS PGothic" pitchFamily="34" charset="-128"/>
                    <a:cs typeface="+mn-cs"/>
                  </a:rPr>
                  <a:t>th</a:t>
                </a:r>
                <a:r>
                  <a:rPr lang="en-US" sz="700" b="1" kern="0" dirty="0">
                    <a:solidFill>
                      <a:sysClr val="windowText" lastClr="000000"/>
                    </a:solidFill>
                    <a:ea typeface="MS PGothic" pitchFamily="34" charset="-128"/>
                    <a:cs typeface="+mn-cs"/>
                  </a:rPr>
                  <a:t> St</a:t>
                </a:r>
              </a:p>
            </p:txBody>
          </p:sp>
          <p:sp>
            <p:nvSpPr>
              <p:cNvPr id="29" name="Text Box 23"/>
              <p:cNvSpPr txBox="1">
                <a:spLocks noChangeArrowheads="1"/>
              </p:cNvSpPr>
              <p:nvPr/>
            </p:nvSpPr>
            <p:spPr bwMode="auto">
              <a:xfrm>
                <a:off x="4375639" y="4497301"/>
                <a:ext cx="698280" cy="245515"/>
              </a:xfrm>
              <a:prstGeom prst="rect">
                <a:avLst/>
              </a:prstGeom>
              <a:noFill/>
              <a:ln w="9525" algn="ctr">
                <a:noFill/>
                <a:miter lim="800000"/>
                <a:headEnd/>
                <a:tailEnd/>
              </a:ln>
            </p:spPr>
            <p:txBody>
              <a:bodyPr>
                <a:spAutoFit/>
              </a:bodyPr>
              <a:lstStyle/>
              <a:p>
                <a:pPr marL="171450" indent="-171450">
                  <a:spcBef>
                    <a:spcPct val="40000"/>
                  </a:spcBef>
                  <a:buClr>
                    <a:srgbClr val="009999"/>
                  </a:buClr>
                  <a:buFont typeface="Wingdings 3" pitchFamily="18" charset="2"/>
                  <a:buNone/>
                  <a:defRPr/>
                </a:pPr>
                <a:r>
                  <a:rPr lang="en-US" sz="700" b="1" kern="0" dirty="0">
                    <a:solidFill>
                      <a:sysClr val="windowText" lastClr="000000"/>
                    </a:solidFill>
                    <a:ea typeface="MS PGothic" pitchFamily="34" charset="-128"/>
                    <a:cs typeface="+mn-cs"/>
                  </a:rPr>
                  <a:t>Pittsburgh</a:t>
                </a:r>
              </a:p>
            </p:txBody>
          </p:sp>
          <p:sp>
            <p:nvSpPr>
              <p:cNvPr id="30" name="Text Box 24"/>
              <p:cNvSpPr txBox="1">
                <a:spLocks noChangeArrowheads="1"/>
              </p:cNvSpPr>
              <p:nvPr/>
            </p:nvSpPr>
            <p:spPr bwMode="auto">
              <a:xfrm>
                <a:off x="4375639" y="4008294"/>
                <a:ext cx="761645" cy="245515"/>
              </a:xfrm>
              <a:prstGeom prst="rect">
                <a:avLst/>
              </a:prstGeom>
              <a:noFill/>
              <a:ln w="9525" algn="ctr">
                <a:noFill/>
                <a:miter lim="800000"/>
                <a:headEnd/>
                <a:tailEnd/>
              </a:ln>
            </p:spPr>
            <p:txBody>
              <a:bodyPr>
                <a:spAutoFit/>
              </a:bodyPr>
              <a:lstStyle/>
              <a:p>
                <a:pPr marL="171450" indent="-171450">
                  <a:spcBef>
                    <a:spcPct val="40000"/>
                  </a:spcBef>
                  <a:buClr>
                    <a:srgbClr val="009999"/>
                  </a:buClr>
                  <a:buFont typeface="Wingdings 3" pitchFamily="18" charset="2"/>
                  <a:buNone/>
                  <a:defRPr/>
                </a:pPr>
                <a:r>
                  <a:rPr lang="en-US" sz="700" b="1" kern="0" dirty="0">
                    <a:solidFill>
                      <a:sysClr val="windowText" lastClr="000000"/>
                    </a:solidFill>
                    <a:ea typeface="MS PGothic" pitchFamily="34" charset="-128"/>
                    <a:cs typeface="+mn-cs"/>
                  </a:rPr>
                  <a:t>Robertson</a:t>
                </a:r>
              </a:p>
            </p:txBody>
          </p:sp>
          <p:sp>
            <p:nvSpPr>
              <p:cNvPr id="31" name="Text Box 25"/>
              <p:cNvSpPr txBox="1">
                <a:spLocks noChangeArrowheads="1"/>
              </p:cNvSpPr>
              <p:nvPr/>
            </p:nvSpPr>
            <p:spPr bwMode="auto">
              <a:xfrm>
                <a:off x="4375639" y="4744729"/>
                <a:ext cx="761645" cy="245515"/>
              </a:xfrm>
              <a:prstGeom prst="rect">
                <a:avLst/>
              </a:prstGeom>
              <a:noFill/>
              <a:ln w="9525" algn="ctr">
                <a:noFill/>
                <a:miter lim="800000"/>
                <a:headEnd/>
                <a:tailEnd/>
              </a:ln>
            </p:spPr>
            <p:txBody>
              <a:bodyPr>
                <a:spAutoFit/>
              </a:bodyPr>
              <a:lstStyle/>
              <a:p>
                <a:pPr marL="171450" indent="-171450">
                  <a:spcBef>
                    <a:spcPct val="40000"/>
                  </a:spcBef>
                  <a:buClr>
                    <a:srgbClr val="009999"/>
                  </a:buClr>
                  <a:buFont typeface="Wingdings 3" pitchFamily="18" charset="2"/>
                  <a:buNone/>
                  <a:defRPr/>
                </a:pPr>
                <a:r>
                  <a:rPr lang="en-US" sz="700" b="1" kern="0" dirty="0">
                    <a:solidFill>
                      <a:sysClr val="windowText" lastClr="000000"/>
                    </a:solidFill>
                    <a:ea typeface="MS PGothic" pitchFamily="34" charset="-128"/>
                    <a:cs typeface="+mn-cs"/>
                  </a:rPr>
                  <a:t>PA / 15213</a:t>
                </a:r>
              </a:p>
            </p:txBody>
          </p:sp>
          <p:sp>
            <p:nvSpPr>
              <p:cNvPr id="24614" name="Text Box 26"/>
              <p:cNvSpPr txBox="1">
                <a:spLocks noChangeArrowheads="1"/>
              </p:cNvSpPr>
              <p:nvPr/>
            </p:nvSpPr>
            <p:spPr bwMode="auto">
              <a:xfrm>
                <a:off x="4375639" y="4988258"/>
                <a:ext cx="177421" cy="2455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1450" indent="-171450" eaLnBrk="0" hangingPunct="0">
                  <a:defRPr>
                    <a:solidFill>
                      <a:srgbClr val="000000"/>
                    </a:solidFill>
                    <a:latin typeface="Arial" charset="0"/>
                    <a:ea typeface="ＭＳ Ｐゴシック" charset="0"/>
                    <a:cs typeface="ＭＳ Ｐゴシック" charset="0"/>
                  </a:defRPr>
                </a:lvl1pPr>
                <a:lvl2pPr eaLnBrk="0" hangingPunct="0">
                  <a:defRPr>
                    <a:solidFill>
                      <a:srgbClr val="000000"/>
                    </a:solidFill>
                    <a:latin typeface="Arial" charset="0"/>
                    <a:ea typeface="ＭＳ Ｐゴシック" charset="0"/>
                  </a:defRPr>
                </a:lvl2pPr>
                <a:lvl3pPr eaLnBrk="0" hangingPunct="0">
                  <a:defRPr>
                    <a:solidFill>
                      <a:srgbClr val="000000"/>
                    </a:solidFill>
                    <a:latin typeface="Arial" charset="0"/>
                    <a:ea typeface="ＭＳ Ｐゴシック" charset="0"/>
                  </a:defRPr>
                </a:lvl3pPr>
                <a:lvl4pPr eaLnBrk="0" hangingPunct="0">
                  <a:defRPr>
                    <a:solidFill>
                      <a:srgbClr val="000000"/>
                    </a:solidFill>
                    <a:latin typeface="Arial" charset="0"/>
                    <a:ea typeface="ＭＳ Ｐゴシック" charset="0"/>
                  </a:defRPr>
                </a:lvl4pPr>
                <a:lvl5pPr eaLnBrk="0" hangingPunct="0">
                  <a:defRPr>
                    <a:solidFill>
                      <a:srgbClr val="000000"/>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9pPr>
              </a:lstStyle>
              <a:p>
                <a:pPr eaLnBrk="1" hangingPunct="1">
                  <a:spcBef>
                    <a:spcPct val="40000"/>
                  </a:spcBef>
                  <a:buClr>
                    <a:srgbClr val="009999"/>
                  </a:buClr>
                  <a:buFont typeface="Wingdings 3" charset="0"/>
                  <a:buNone/>
                </a:pPr>
                <a:r>
                  <a:rPr lang="en-US" sz="700" b="1"/>
                  <a:t>F</a:t>
                </a:r>
              </a:p>
            </p:txBody>
          </p:sp>
          <p:sp>
            <p:nvSpPr>
              <p:cNvPr id="33" name="Text Box 27"/>
              <p:cNvSpPr txBox="1">
                <a:spLocks noChangeArrowheads="1"/>
              </p:cNvSpPr>
              <p:nvPr/>
            </p:nvSpPr>
            <p:spPr bwMode="auto">
              <a:xfrm>
                <a:off x="4375639" y="5239582"/>
                <a:ext cx="928928" cy="245515"/>
              </a:xfrm>
              <a:prstGeom prst="rect">
                <a:avLst/>
              </a:prstGeom>
              <a:noFill/>
              <a:ln w="9525" algn="ctr">
                <a:noFill/>
                <a:miter lim="800000"/>
                <a:headEnd/>
                <a:tailEnd/>
              </a:ln>
            </p:spPr>
            <p:txBody>
              <a:bodyPr>
                <a:spAutoFit/>
              </a:bodyPr>
              <a:lstStyle/>
              <a:p>
                <a:pPr marL="171450" indent="-171450">
                  <a:spcBef>
                    <a:spcPct val="40000"/>
                  </a:spcBef>
                  <a:buClr>
                    <a:srgbClr val="009999"/>
                  </a:buClr>
                  <a:buFont typeface="Wingdings 3" pitchFamily="18" charset="2"/>
                  <a:buNone/>
                  <a:defRPr/>
                </a:pPr>
                <a:r>
                  <a:rPr lang="en-US" sz="700" b="1" kern="0" dirty="0">
                    <a:solidFill>
                      <a:sysClr val="windowText" lastClr="000000"/>
                    </a:solidFill>
                    <a:ea typeface="MS PGothic" pitchFamily="34" charset="-128"/>
                    <a:cs typeface="+mn-cs"/>
                  </a:rPr>
                  <a:t>48</a:t>
                </a:r>
              </a:p>
            </p:txBody>
          </p:sp>
          <p:sp>
            <p:nvSpPr>
              <p:cNvPr id="34" name="Text Box 28"/>
              <p:cNvSpPr txBox="1">
                <a:spLocks noChangeArrowheads="1"/>
              </p:cNvSpPr>
              <p:nvPr/>
            </p:nvSpPr>
            <p:spPr bwMode="auto">
              <a:xfrm>
                <a:off x="4375639" y="5465578"/>
                <a:ext cx="698280" cy="245515"/>
              </a:xfrm>
              <a:prstGeom prst="rect">
                <a:avLst/>
              </a:prstGeom>
              <a:noFill/>
              <a:ln w="9525" algn="ctr">
                <a:noFill/>
                <a:miter lim="800000"/>
                <a:headEnd/>
                <a:tailEnd/>
              </a:ln>
            </p:spPr>
            <p:txBody>
              <a:bodyPr>
                <a:spAutoFit/>
              </a:bodyPr>
              <a:lstStyle/>
              <a:p>
                <a:pPr marL="171450" indent="-171450">
                  <a:spcBef>
                    <a:spcPct val="40000"/>
                  </a:spcBef>
                  <a:buClr>
                    <a:srgbClr val="009999"/>
                  </a:buClr>
                  <a:buFont typeface="Wingdings 3" pitchFamily="18" charset="2"/>
                  <a:buNone/>
                  <a:defRPr/>
                </a:pPr>
                <a:r>
                  <a:rPr lang="en-US" sz="700" b="1" kern="0" dirty="0">
                    <a:solidFill>
                      <a:sysClr val="windowText" lastClr="000000"/>
                    </a:solidFill>
                    <a:ea typeface="MS PGothic" pitchFamily="34" charset="-128"/>
                    <a:cs typeface="+mn-cs"/>
                  </a:rPr>
                  <a:t>1/4/64</a:t>
                </a:r>
              </a:p>
            </p:txBody>
          </p:sp>
          <p:sp>
            <p:nvSpPr>
              <p:cNvPr id="36" name="Line 30"/>
              <p:cNvSpPr>
                <a:spLocks noChangeShapeType="1"/>
              </p:cNvSpPr>
              <p:nvPr/>
            </p:nvSpPr>
            <p:spPr bwMode="auto">
              <a:xfrm>
                <a:off x="3859851" y="4004397"/>
                <a:ext cx="1298977" cy="0"/>
              </a:xfrm>
              <a:prstGeom prst="line">
                <a:avLst/>
              </a:prstGeom>
              <a:noFill/>
              <a:ln w="12700">
                <a:solidFill>
                  <a:srgbClr val="7889FB"/>
                </a:solidFill>
                <a:round/>
                <a:headEnd/>
                <a:tailEnd/>
              </a:ln>
            </p:spPr>
            <p:txBody>
              <a:bodyPr/>
              <a:lstStyle/>
              <a:p>
                <a:pPr>
                  <a:buFont typeface="Times New Roman" pitchFamily="18" charset="0"/>
                  <a:buNone/>
                  <a:defRPr/>
                </a:pPr>
                <a:endParaRPr lang="en-US" kern="0" dirty="0">
                  <a:solidFill>
                    <a:sysClr val="windowText" lastClr="000000"/>
                  </a:solidFill>
                  <a:ea typeface="MS PGothic" pitchFamily="34" charset="-128"/>
                  <a:cs typeface="+mn-cs"/>
                </a:endParaRPr>
              </a:p>
            </p:txBody>
          </p:sp>
          <p:sp>
            <p:nvSpPr>
              <p:cNvPr id="37" name="Line 31"/>
              <p:cNvSpPr>
                <a:spLocks noChangeShapeType="1"/>
              </p:cNvSpPr>
              <p:nvPr/>
            </p:nvSpPr>
            <p:spPr bwMode="auto">
              <a:xfrm>
                <a:off x="3859851" y="4245979"/>
                <a:ext cx="1298977" cy="0"/>
              </a:xfrm>
              <a:prstGeom prst="line">
                <a:avLst/>
              </a:prstGeom>
              <a:noFill/>
              <a:ln w="12700">
                <a:solidFill>
                  <a:srgbClr val="7889FB"/>
                </a:solidFill>
                <a:round/>
                <a:headEnd/>
                <a:tailEnd/>
              </a:ln>
            </p:spPr>
            <p:txBody>
              <a:bodyPr/>
              <a:lstStyle/>
              <a:p>
                <a:pPr>
                  <a:buFont typeface="Times New Roman" pitchFamily="18" charset="0"/>
                  <a:buNone/>
                  <a:defRPr/>
                </a:pPr>
                <a:endParaRPr lang="en-US" kern="0" dirty="0">
                  <a:solidFill>
                    <a:sysClr val="windowText" lastClr="000000"/>
                  </a:solidFill>
                  <a:ea typeface="MS PGothic" pitchFamily="34" charset="-128"/>
                  <a:cs typeface="+mn-cs"/>
                </a:endParaRPr>
              </a:p>
            </p:txBody>
          </p:sp>
          <p:sp>
            <p:nvSpPr>
              <p:cNvPr id="38" name="Line 32"/>
              <p:cNvSpPr>
                <a:spLocks noChangeShapeType="1"/>
              </p:cNvSpPr>
              <p:nvPr/>
            </p:nvSpPr>
            <p:spPr bwMode="auto">
              <a:xfrm>
                <a:off x="3859851" y="4508991"/>
                <a:ext cx="1298977" cy="0"/>
              </a:xfrm>
              <a:prstGeom prst="line">
                <a:avLst/>
              </a:prstGeom>
              <a:noFill/>
              <a:ln w="12700">
                <a:solidFill>
                  <a:srgbClr val="7889FB"/>
                </a:solidFill>
                <a:round/>
                <a:headEnd/>
                <a:tailEnd/>
              </a:ln>
            </p:spPr>
            <p:txBody>
              <a:bodyPr/>
              <a:lstStyle/>
              <a:p>
                <a:pPr>
                  <a:buFont typeface="Times New Roman" pitchFamily="18" charset="0"/>
                  <a:buNone/>
                  <a:defRPr/>
                </a:pPr>
                <a:endParaRPr lang="en-US" kern="0" dirty="0">
                  <a:solidFill>
                    <a:sysClr val="windowText" lastClr="000000"/>
                  </a:solidFill>
                  <a:ea typeface="MS PGothic" pitchFamily="34" charset="-128"/>
                  <a:cs typeface="+mn-cs"/>
                </a:endParaRPr>
              </a:p>
            </p:txBody>
          </p:sp>
          <p:sp>
            <p:nvSpPr>
              <p:cNvPr id="39" name="Line 33"/>
              <p:cNvSpPr>
                <a:spLocks noChangeShapeType="1"/>
              </p:cNvSpPr>
              <p:nvPr/>
            </p:nvSpPr>
            <p:spPr bwMode="auto">
              <a:xfrm>
                <a:off x="3859851" y="4733039"/>
                <a:ext cx="1298977" cy="0"/>
              </a:xfrm>
              <a:prstGeom prst="line">
                <a:avLst/>
              </a:prstGeom>
              <a:noFill/>
              <a:ln w="12700">
                <a:solidFill>
                  <a:srgbClr val="7889FB"/>
                </a:solidFill>
                <a:round/>
                <a:headEnd/>
                <a:tailEnd/>
              </a:ln>
            </p:spPr>
            <p:txBody>
              <a:bodyPr/>
              <a:lstStyle/>
              <a:p>
                <a:pPr>
                  <a:buFont typeface="Times New Roman" pitchFamily="18" charset="0"/>
                  <a:buNone/>
                  <a:defRPr/>
                </a:pPr>
                <a:endParaRPr lang="en-US" kern="0" dirty="0">
                  <a:solidFill>
                    <a:sysClr val="windowText" lastClr="000000"/>
                  </a:solidFill>
                  <a:ea typeface="MS PGothic" pitchFamily="34" charset="-128"/>
                  <a:cs typeface="+mn-cs"/>
                </a:endParaRPr>
              </a:p>
            </p:txBody>
          </p:sp>
          <p:sp>
            <p:nvSpPr>
              <p:cNvPr id="40" name="Line 34"/>
              <p:cNvSpPr>
                <a:spLocks noChangeShapeType="1"/>
              </p:cNvSpPr>
              <p:nvPr/>
            </p:nvSpPr>
            <p:spPr bwMode="auto">
              <a:xfrm>
                <a:off x="3859851" y="4972672"/>
                <a:ext cx="1298977" cy="0"/>
              </a:xfrm>
              <a:prstGeom prst="line">
                <a:avLst/>
              </a:prstGeom>
              <a:noFill/>
              <a:ln w="12700">
                <a:solidFill>
                  <a:srgbClr val="7889FB"/>
                </a:solidFill>
                <a:round/>
                <a:headEnd/>
                <a:tailEnd/>
              </a:ln>
            </p:spPr>
            <p:txBody>
              <a:bodyPr/>
              <a:lstStyle/>
              <a:p>
                <a:pPr>
                  <a:buFont typeface="Times New Roman" pitchFamily="18" charset="0"/>
                  <a:buNone/>
                  <a:defRPr/>
                </a:pPr>
                <a:endParaRPr lang="en-US" kern="0" dirty="0">
                  <a:solidFill>
                    <a:sysClr val="windowText" lastClr="000000"/>
                  </a:solidFill>
                  <a:ea typeface="MS PGothic" pitchFamily="34" charset="-128"/>
                  <a:cs typeface="+mn-cs"/>
                </a:endParaRPr>
              </a:p>
            </p:txBody>
          </p:sp>
          <p:sp>
            <p:nvSpPr>
              <p:cNvPr id="41" name="Line 35"/>
              <p:cNvSpPr>
                <a:spLocks noChangeShapeType="1"/>
              </p:cNvSpPr>
              <p:nvPr/>
            </p:nvSpPr>
            <p:spPr bwMode="auto">
              <a:xfrm>
                <a:off x="3859851" y="5216203"/>
                <a:ext cx="1298977" cy="0"/>
              </a:xfrm>
              <a:prstGeom prst="line">
                <a:avLst/>
              </a:prstGeom>
              <a:noFill/>
              <a:ln w="12700">
                <a:solidFill>
                  <a:srgbClr val="7889FB"/>
                </a:solidFill>
                <a:round/>
                <a:headEnd/>
                <a:tailEnd/>
              </a:ln>
            </p:spPr>
            <p:txBody>
              <a:bodyPr/>
              <a:lstStyle/>
              <a:p>
                <a:pPr>
                  <a:buFont typeface="Times New Roman" pitchFamily="18" charset="0"/>
                  <a:buNone/>
                  <a:defRPr/>
                </a:pPr>
                <a:endParaRPr lang="en-US" kern="0" dirty="0">
                  <a:solidFill>
                    <a:sysClr val="windowText" lastClr="000000"/>
                  </a:solidFill>
                  <a:ea typeface="MS PGothic" pitchFamily="34" charset="-128"/>
                  <a:cs typeface="+mn-cs"/>
                </a:endParaRPr>
              </a:p>
            </p:txBody>
          </p:sp>
          <p:sp>
            <p:nvSpPr>
              <p:cNvPr id="42" name="Line 36"/>
              <p:cNvSpPr>
                <a:spLocks noChangeShapeType="1"/>
              </p:cNvSpPr>
              <p:nvPr/>
            </p:nvSpPr>
            <p:spPr bwMode="auto">
              <a:xfrm>
                <a:off x="3859851" y="5459732"/>
                <a:ext cx="1298977" cy="0"/>
              </a:xfrm>
              <a:prstGeom prst="line">
                <a:avLst/>
              </a:prstGeom>
              <a:noFill/>
              <a:ln w="12700">
                <a:solidFill>
                  <a:srgbClr val="7889FB"/>
                </a:solidFill>
                <a:round/>
                <a:headEnd/>
                <a:tailEnd/>
              </a:ln>
            </p:spPr>
            <p:txBody>
              <a:bodyPr/>
              <a:lstStyle/>
              <a:p>
                <a:pPr>
                  <a:buFont typeface="Times New Roman" pitchFamily="18" charset="0"/>
                  <a:buNone/>
                  <a:defRPr/>
                </a:pPr>
                <a:endParaRPr lang="en-US" kern="0" dirty="0">
                  <a:solidFill>
                    <a:sysClr val="windowText" lastClr="000000"/>
                  </a:solidFill>
                  <a:ea typeface="MS PGothic" pitchFamily="34" charset="-128"/>
                  <a:cs typeface="+mn-cs"/>
                </a:endParaRPr>
              </a:p>
            </p:txBody>
          </p:sp>
          <p:sp>
            <p:nvSpPr>
              <p:cNvPr id="43" name="Text Box 37"/>
              <p:cNvSpPr txBox="1">
                <a:spLocks noChangeArrowheads="1"/>
              </p:cNvSpPr>
              <p:nvPr/>
            </p:nvSpPr>
            <p:spPr bwMode="auto">
              <a:xfrm>
                <a:off x="3825633" y="3770608"/>
                <a:ext cx="572817" cy="245515"/>
              </a:xfrm>
              <a:prstGeom prst="rect">
                <a:avLst/>
              </a:prstGeom>
              <a:noFill/>
              <a:ln w="9525" algn="ctr">
                <a:noFill/>
                <a:miter lim="800000"/>
                <a:headEnd/>
                <a:tailEnd/>
              </a:ln>
            </p:spPr>
            <p:txBody>
              <a:bodyPr>
                <a:spAutoFit/>
              </a:bodyPr>
              <a:lstStyle/>
              <a:p>
                <a:pPr marL="171450" indent="-171450">
                  <a:spcBef>
                    <a:spcPct val="40000"/>
                  </a:spcBef>
                  <a:buClr>
                    <a:srgbClr val="009999"/>
                  </a:buClr>
                  <a:buFont typeface="Wingdings 3" pitchFamily="18" charset="2"/>
                  <a:buNone/>
                  <a:defRPr/>
                </a:pPr>
                <a:r>
                  <a:rPr lang="en-US" sz="700" kern="0" dirty="0">
                    <a:solidFill>
                      <a:sysClr val="windowText" lastClr="000000"/>
                    </a:solidFill>
                    <a:ea typeface="MS PGothic" pitchFamily="34" charset="-128"/>
                    <a:cs typeface="+mn-cs"/>
                  </a:rPr>
                  <a:t>First:</a:t>
                </a:r>
              </a:p>
            </p:txBody>
          </p:sp>
          <p:sp>
            <p:nvSpPr>
              <p:cNvPr id="44" name="Text Box 38"/>
              <p:cNvSpPr txBox="1">
                <a:spLocks noChangeArrowheads="1"/>
              </p:cNvSpPr>
              <p:nvPr/>
            </p:nvSpPr>
            <p:spPr bwMode="auto">
              <a:xfrm>
                <a:off x="3825633" y="4010241"/>
                <a:ext cx="506918" cy="245515"/>
              </a:xfrm>
              <a:prstGeom prst="rect">
                <a:avLst/>
              </a:prstGeom>
              <a:noFill/>
              <a:ln w="9525" algn="ctr">
                <a:noFill/>
                <a:miter lim="800000"/>
                <a:headEnd/>
                <a:tailEnd/>
              </a:ln>
            </p:spPr>
            <p:txBody>
              <a:bodyPr>
                <a:spAutoFit/>
              </a:bodyPr>
              <a:lstStyle/>
              <a:p>
                <a:pPr marL="171450" indent="-171450">
                  <a:spcBef>
                    <a:spcPct val="40000"/>
                  </a:spcBef>
                  <a:buClr>
                    <a:srgbClr val="009999"/>
                  </a:buClr>
                  <a:buFont typeface="Wingdings 3" pitchFamily="18" charset="2"/>
                  <a:buNone/>
                  <a:defRPr/>
                </a:pPr>
                <a:r>
                  <a:rPr lang="en-US" sz="700" kern="0" dirty="0">
                    <a:solidFill>
                      <a:sysClr val="windowText" lastClr="000000"/>
                    </a:solidFill>
                    <a:ea typeface="MS PGothic" pitchFamily="34" charset="-128"/>
                    <a:cs typeface="+mn-cs"/>
                  </a:rPr>
                  <a:t>Last:</a:t>
                </a:r>
              </a:p>
            </p:txBody>
          </p:sp>
          <p:sp>
            <p:nvSpPr>
              <p:cNvPr id="45" name="Text Box 39"/>
              <p:cNvSpPr txBox="1">
                <a:spLocks noChangeArrowheads="1"/>
              </p:cNvSpPr>
              <p:nvPr/>
            </p:nvSpPr>
            <p:spPr bwMode="auto">
              <a:xfrm>
                <a:off x="3825633" y="4259616"/>
                <a:ext cx="541135" cy="245515"/>
              </a:xfrm>
              <a:prstGeom prst="rect">
                <a:avLst/>
              </a:prstGeom>
              <a:noFill/>
              <a:ln w="9525" algn="ctr">
                <a:noFill/>
                <a:miter lim="800000"/>
                <a:headEnd/>
                <a:tailEnd/>
              </a:ln>
            </p:spPr>
            <p:txBody>
              <a:bodyPr>
                <a:spAutoFit/>
              </a:bodyPr>
              <a:lstStyle/>
              <a:p>
                <a:pPr marL="171450" indent="-171450">
                  <a:spcBef>
                    <a:spcPct val="40000"/>
                  </a:spcBef>
                  <a:buClr>
                    <a:srgbClr val="009999"/>
                  </a:buClr>
                  <a:buFont typeface="Wingdings 3" pitchFamily="18" charset="2"/>
                  <a:buNone/>
                  <a:defRPr/>
                </a:pPr>
                <a:r>
                  <a:rPr lang="en-US" sz="700" kern="0" dirty="0">
                    <a:solidFill>
                      <a:sysClr val="windowText" lastClr="000000"/>
                    </a:solidFill>
                    <a:ea typeface="MS PGothic" pitchFamily="34" charset="-128"/>
                    <a:cs typeface="+mn-cs"/>
                  </a:rPr>
                  <a:t>Address:</a:t>
                </a:r>
              </a:p>
            </p:txBody>
          </p:sp>
          <p:sp>
            <p:nvSpPr>
              <p:cNvPr id="46" name="Text Box 40"/>
              <p:cNvSpPr txBox="1">
                <a:spLocks noChangeArrowheads="1"/>
              </p:cNvSpPr>
              <p:nvPr/>
            </p:nvSpPr>
            <p:spPr bwMode="auto">
              <a:xfrm>
                <a:off x="3825633" y="4499250"/>
                <a:ext cx="480305" cy="245515"/>
              </a:xfrm>
              <a:prstGeom prst="rect">
                <a:avLst/>
              </a:prstGeom>
              <a:noFill/>
              <a:ln w="9525" algn="ctr">
                <a:noFill/>
                <a:miter lim="800000"/>
                <a:headEnd/>
                <a:tailEnd/>
              </a:ln>
            </p:spPr>
            <p:txBody>
              <a:bodyPr>
                <a:spAutoFit/>
              </a:bodyPr>
              <a:lstStyle/>
              <a:p>
                <a:pPr marL="171450" indent="-171450">
                  <a:spcBef>
                    <a:spcPct val="40000"/>
                  </a:spcBef>
                  <a:buClr>
                    <a:srgbClr val="009999"/>
                  </a:buClr>
                  <a:buFont typeface="Wingdings 3" pitchFamily="18" charset="2"/>
                  <a:buNone/>
                  <a:defRPr/>
                </a:pPr>
                <a:r>
                  <a:rPr lang="en-US" sz="700" kern="0" dirty="0">
                    <a:solidFill>
                      <a:sysClr val="windowText" lastClr="000000"/>
                    </a:solidFill>
                    <a:ea typeface="MS PGothic" pitchFamily="34" charset="-128"/>
                    <a:cs typeface="+mn-cs"/>
                  </a:rPr>
                  <a:t>City:</a:t>
                </a:r>
              </a:p>
            </p:txBody>
          </p:sp>
          <p:sp>
            <p:nvSpPr>
              <p:cNvPr id="47" name="Text Box 41"/>
              <p:cNvSpPr txBox="1">
                <a:spLocks noChangeArrowheads="1"/>
              </p:cNvSpPr>
              <p:nvPr/>
            </p:nvSpPr>
            <p:spPr bwMode="auto">
              <a:xfrm>
                <a:off x="3825633" y="4748625"/>
                <a:ext cx="572817" cy="245515"/>
              </a:xfrm>
              <a:prstGeom prst="rect">
                <a:avLst/>
              </a:prstGeom>
              <a:noFill/>
              <a:ln w="9525" algn="ctr">
                <a:noFill/>
                <a:miter lim="800000"/>
                <a:headEnd/>
                <a:tailEnd/>
              </a:ln>
            </p:spPr>
            <p:txBody>
              <a:bodyPr>
                <a:spAutoFit/>
              </a:bodyPr>
              <a:lstStyle/>
              <a:p>
                <a:pPr marL="171450" indent="-171450">
                  <a:spcBef>
                    <a:spcPct val="40000"/>
                  </a:spcBef>
                  <a:buClr>
                    <a:srgbClr val="009999"/>
                  </a:buClr>
                  <a:buFont typeface="Wingdings 3" pitchFamily="18" charset="2"/>
                  <a:buNone/>
                  <a:defRPr/>
                </a:pPr>
                <a:r>
                  <a:rPr lang="en-US" sz="700" kern="0" dirty="0">
                    <a:solidFill>
                      <a:sysClr val="windowText" lastClr="000000"/>
                    </a:solidFill>
                    <a:ea typeface="MS PGothic" pitchFamily="34" charset="-128"/>
                    <a:cs typeface="+mn-cs"/>
                  </a:rPr>
                  <a:t>State/Zip:</a:t>
                </a:r>
              </a:p>
            </p:txBody>
          </p:sp>
          <p:sp>
            <p:nvSpPr>
              <p:cNvPr id="48" name="Text Box 42"/>
              <p:cNvSpPr txBox="1">
                <a:spLocks noChangeArrowheads="1"/>
              </p:cNvSpPr>
              <p:nvPr/>
            </p:nvSpPr>
            <p:spPr bwMode="auto">
              <a:xfrm>
                <a:off x="3825633" y="4988258"/>
                <a:ext cx="506918" cy="245515"/>
              </a:xfrm>
              <a:prstGeom prst="rect">
                <a:avLst/>
              </a:prstGeom>
              <a:noFill/>
              <a:ln w="9525" algn="ctr">
                <a:noFill/>
                <a:miter lim="800000"/>
                <a:headEnd/>
                <a:tailEnd/>
              </a:ln>
            </p:spPr>
            <p:txBody>
              <a:bodyPr>
                <a:spAutoFit/>
              </a:bodyPr>
              <a:lstStyle/>
              <a:p>
                <a:pPr marL="171450" indent="-171450">
                  <a:spcBef>
                    <a:spcPct val="40000"/>
                  </a:spcBef>
                  <a:buClr>
                    <a:srgbClr val="009999"/>
                  </a:buClr>
                  <a:buFont typeface="Wingdings 3" pitchFamily="18" charset="2"/>
                  <a:buNone/>
                  <a:defRPr/>
                </a:pPr>
                <a:r>
                  <a:rPr lang="en-US" sz="700" kern="0" dirty="0">
                    <a:solidFill>
                      <a:sysClr val="windowText" lastClr="000000"/>
                    </a:solidFill>
                    <a:ea typeface="MS PGothic" pitchFamily="34" charset="-128"/>
                    <a:cs typeface="+mn-cs"/>
                  </a:rPr>
                  <a:t>Gender:</a:t>
                </a:r>
              </a:p>
            </p:txBody>
          </p:sp>
          <p:sp>
            <p:nvSpPr>
              <p:cNvPr id="49" name="Text Box 43"/>
              <p:cNvSpPr txBox="1">
                <a:spLocks noChangeArrowheads="1"/>
              </p:cNvSpPr>
              <p:nvPr/>
            </p:nvSpPr>
            <p:spPr bwMode="auto">
              <a:xfrm>
                <a:off x="3825633" y="5239582"/>
                <a:ext cx="480305" cy="245515"/>
              </a:xfrm>
              <a:prstGeom prst="rect">
                <a:avLst/>
              </a:prstGeom>
              <a:noFill/>
              <a:ln w="9525" algn="ctr">
                <a:noFill/>
                <a:miter lim="800000"/>
                <a:headEnd/>
                <a:tailEnd/>
              </a:ln>
            </p:spPr>
            <p:txBody>
              <a:bodyPr>
                <a:spAutoFit/>
              </a:bodyPr>
              <a:lstStyle/>
              <a:p>
                <a:pPr marL="171450" indent="-171450">
                  <a:spcBef>
                    <a:spcPct val="40000"/>
                  </a:spcBef>
                  <a:buClr>
                    <a:srgbClr val="009999"/>
                  </a:buClr>
                  <a:buFont typeface="Wingdings 3" pitchFamily="18" charset="2"/>
                  <a:buNone/>
                  <a:defRPr/>
                </a:pPr>
                <a:r>
                  <a:rPr lang="en-US" sz="700" kern="0" dirty="0">
                    <a:solidFill>
                      <a:sysClr val="windowText" lastClr="000000"/>
                    </a:solidFill>
                    <a:ea typeface="MS PGothic" pitchFamily="34" charset="-128"/>
                    <a:cs typeface="+mn-cs"/>
                  </a:rPr>
                  <a:t>Age:</a:t>
                </a:r>
              </a:p>
            </p:txBody>
          </p:sp>
          <p:sp>
            <p:nvSpPr>
              <p:cNvPr id="50" name="Text Box 44"/>
              <p:cNvSpPr txBox="1">
                <a:spLocks noChangeArrowheads="1"/>
              </p:cNvSpPr>
              <p:nvPr/>
            </p:nvSpPr>
            <p:spPr bwMode="auto">
              <a:xfrm>
                <a:off x="3825633" y="5477267"/>
                <a:ext cx="727427" cy="245515"/>
              </a:xfrm>
              <a:prstGeom prst="rect">
                <a:avLst/>
              </a:prstGeom>
              <a:noFill/>
              <a:ln w="9525" algn="ctr">
                <a:noFill/>
                <a:miter lim="800000"/>
                <a:headEnd/>
                <a:tailEnd/>
              </a:ln>
            </p:spPr>
            <p:txBody>
              <a:bodyPr>
                <a:spAutoFit/>
              </a:bodyPr>
              <a:lstStyle/>
              <a:p>
                <a:pPr marL="171450" indent="-171450">
                  <a:spcBef>
                    <a:spcPct val="40000"/>
                  </a:spcBef>
                  <a:buClr>
                    <a:srgbClr val="009999"/>
                  </a:buClr>
                  <a:buFont typeface="Wingdings 3" pitchFamily="18" charset="2"/>
                  <a:buNone/>
                  <a:defRPr/>
                </a:pPr>
                <a:r>
                  <a:rPr lang="en-US" sz="700" kern="0" dirty="0">
                    <a:solidFill>
                      <a:sysClr val="windowText" lastClr="000000"/>
                    </a:solidFill>
                    <a:ea typeface="MS PGothic" pitchFamily="34" charset="-128"/>
                    <a:cs typeface="+mn-cs"/>
                  </a:rPr>
                  <a:t>DOB:</a:t>
                </a:r>
              </a:p>
            </p:txBody>
          </p:sp>
          <p:sp>
            <p:nvSpPr>
              <p:cNvPr id="24632" name="Rectangle 96"/>
              <p:cNvSpPr>
                <a:spLocks noChangeArrowheads="1"/>
              </p:cNvSpPr>
              <p:nvPr/>
            </p:nvSpPr>
            <p:spPr bwMode="auto">
              <a:xfrm>
                <a:off x="4324801" y="3219572"/>
                <a:ext cx="879598" cy="483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80000"/>
                  </a:lnSpc>
                  <a:spcBef>
                    <a:spcPct val="50000"/>
                  </a:spcBef>
                </a:pPr>
                <a:r>
                  <a:rPr lang="en-US" sz="1200">
                    <a:solidFill>
                      <a:srgbClr val="FFFFFF"/>
                    </a:solidFill>
                  </a:rPr>
                  <a:t>360</a:t>
                </a:r>
                <a:r>
                  <a:rPr lang="en-US" sz="1200">
                    <a:solidFill>
                      <a:srgbClr val="FFFFFF"/>
                    </a:solidFill>
                    <a:sym typeface="Symbol" charset="0"/>
                  </a:rPr>
                  <a:t> View of Party Identity</a:t>
                </a:r>
                <a:endParaRPr lang="en-US" sz="1200">
                  <a:solidFill>
                    <a:srgbClr val="FFFFFF"/>
                  </a:solidFill>
                </a:endParaRPr>
              </a:p>
            </p:txBody>
          </p:sp>
        </p:grpSp>
        <p:pic>
          <p:nvPicPr>
            <p:cNvPr id="24604" name="Picture 10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6627" y="4009658"/>
              <a:ext cx="578900" cy="476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4585" name="Picture 31" descr="MDM-icon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768" y="3529013"/>
            <a:ext cx="853017"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3" name="Picture 93"/>
          <p:cNvPicPr>
            <a:picLocks noChangeAspect="1"/>
          </p:cNvPicPr>
          <p:nvPr/>
        </p:nvPicPr>
        <p:blipFill>
          <a:blip r:embed="rId5">
            <a:extLst>
              <a:ext uri="{28A0092B-C50C-407E-A947-70E740481C1C}">
                <a14:useLocalDpi xmlns:a14="http://schemas.microsoft.com/office/drawing/2010/main" val="0"/>
              </a:ext>
            </a:extLst>
          </a:blip>
          <a:srcRect l="11305" t="562" r="12537" b="15375"/>
          <a:stretch>
            <a:fillRect/>
          </a:stretch>
        </p:blipFill>
        <p:spPr bwMode="auto">
          <a:xfrm>
            <a:off x="3467101" y="1171576"/>
            <a:ext cx="8369300" cy="4333875"/>
          </a:xfrm>
          <a:prstGeom prst="rect">
            <a:avLst/>
          </a:prstGeom>
          <a:solidFill>
            <a:srgbClr val="B0070A"/>
          </a:solidFill>
          <a:ln w="3175">
            <a:solidFill>
              <a:srgbClr val="BFBFBF"/>
            </a:solidFill>
            <a:miter lim="800000"/>
            <a:headEnd/>
            <a:tailEnd/>
          </a:ln>
          <a:effectLst>
            <a:outerShdw blurRad="127000" dist="38100" dir="2700000" algn="tl" rotWithShape="0">
              <a:srgbClr val="000000">
                <a:alpha val="39998"/>
              </a:srgbClr>
            </a:outerShdw>
          </a:effectLst>
        </p:spPr>
      </p:pic>
      <p:grpSp>
        <p:nvGrpSpPr>
          <p:cNvPr id="24587" name="Group 15"/>
          <p:cNvGrpSpPr>
            <a:grpSpLocks/>
          </p:cNvGrpSpPr>
          <p:nvPr/>
        </p:nvGrpSpPr>
        <p:grpSpPr bwMode="auto">
          <a:xfrm>
            <a:off x="2844800" y="5414963"/>
            <a:ext cx="9220200" cy="887412"/>
            <a:chOff x="2324772" y="5689778"/>
            <a:chExt cx="6915150" cy="886252"/>
          </a:xfrm>
        </p:grpSpPr>
        <p:pic>
          <p:nvPicPr>
            <p:cNvPr id="24596" name="Picture 14"/>
            <p:cNvPicPr>
              <a:picLocks noChangeAspect="1"/>
            </p:cNvPicPr>
            <p:nvPr/>
          </p:nvPicPr>
          <p:blipFill>
            <a:blip r:embed="rId6">
              <a:extLst>
                <a:ext uri="{28A0092B-C50C-407E-A947-70E740481C1C}">
                  <a14:useLocalDpi xmlns:a14="http://schemas.microsoft.com/office/drawing/2010/main" val="0"/>
                </a:ext>
              </a:extLst>
            </a:blip>
            <a:srcRect l="1192" r="975"/>
            <a:stretch>
              <a:fillRect/>
            </a:stretch>
          </p:blipFill>
          <p:spPr bwMode="auto">
            <a:xfrm>
              <a:off x="2324772" y="5689778"/>
              <a:ext cx="6915150" cy="886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97" name="Rectangle 1"/>
            <p:cNvSpPr>
              <a:spLocks noChangeArrowheads="1"/>
            </p:cNvSpPr>
            <p:nvPr/>
          </p:nvSpPr>
          <p:spPr bwMode="auto">
            <a:xfrm>
              <a:off x="4785397" y="6304923"/>
              <a:ext cx="524348" cy="2458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000">
                  <a:solidFill>
                    <a:schemeClr val="bg1"/>
                  </a:solidFill>
                  <a:latin typeface="Arial Narrow" charset="0"/>
                </a:rPr>
                <a:t>BigInsights</a:t>
              </a:r>
            </a:p>
          </p:txBody>
        </p:sp>
        <p:sp>
          <p:nvSpPr>
            <p:cNvPr id="24598" name="Rectangle 86"/>
            <p:cNvSpPr>
              <a:spLocks noChangeArrowheads="1"/>
            </p:cNvSpPr>
            <p:nvPr/>
          </p:nvSpPr>
          <p:spPr bwMode="auto">
            <a:xfrm>
              <a:off x="7969058" y="6314435"/>
              <a:ext cx="432159" cy="2458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000">
                  <a:solidFill>
                    <a:schemeClr val="bg1"/>
                  </a:solidFill>
                  <a:latin typeface="Arial Narrow" charset="0"/>
                </a:rPr>
                <a:t>Streams</a:t>
              </a:r>
            </a:p>
          </p:txBody>
        </p:sp>
        <p:sp>
          <p:nvSpPr>
            <p:cNvPr id="24599" name="Rectangle 87"/>
            <p:cNvSpPr>
              <a:spLocks noChangeArrowheads="1"/>
            </p:cNvSpPr>
            <p:nvPr/>
          </p:nvSpPr>
          <p:spPr bwMode="auto">
            <a:xfrm>
              <a:off x="8504614" y="6302595"/>
              <a:ext cx="548571" cy="2458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000">
                  <a:solidFill>
                    <a:schemeClr val="bg1"/>
                  </a:solidFill>
                  <a:latin typeface="Arial Narrow" charset="0"/>
                </a:rPr>
                <a:t>Warehouse</a:t>
              </a:r>
            </a:p>
          </p:txBody>
        </p:sp>
        <p:pic>
          <p:nvPicPr>
            <p:cNvPr id="24600" name="Picture 46" descr="C:\Users\tuminello\Desktop\biginsight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5735" y="5987838"/>
              <a:ext cx="369887" cy="3598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601" name="Picture 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66760" y="6011619"/>
              <a:ext cx="366712" cy="355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602" name="Picture 9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686708" y="6016026"/>
              <a:ext cx="318525" cy="33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4588" name="Left Arrow 9"/>
          <p:cNvSpPr>
            <a:spLocks noChangeArrowheads="1"/>
          </p:cNvSpPr>
          <p:nvPr/>
        </p:nvSpPr>
        <p:spPr bwMode="auto">
          <a:xfrm flipH="1">
            <a:off x="2791885" y="4533900"/>
            <a:ext cx="664633" cy="547688"/>
          </a:xfrm>
          <a:prstGeom prst="leftRightArrow">
            <a:avLst>
              <a:gd name="adj1" fmla="val 52806"/>
              <a:gd name="adj2" fmla="val 36130"/>
            </a:avLst>
          </a:prstGeom>
          <a:solidFill>
            <a:srgbClr val="0062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solidFill>
                <a:srgbClr val="00629F"/>
              </a:solidFill>
            </a:endParaRPr>
          </a:p>
        </p:txBody>
      </p:sp>
      <p:sp>
        <p:nvSpPr>
          <p:cNvPr id="24589" name="Slide Number Placeholder 86"/>
          <p:cNvSpPr>
            <a:spLocks noGrp="1"/>
          </p:cNvSpPr>
          <p:nvPr>
            <p:ph type="sldNum" sz="quarter" idx="4294967295"/>
          </p:nvPr>
        </p:nvSpPr>
        <p:spPr bwMode="auto">
          <a:xfrm>
            <a:off x="220134" y="6654800"/>
            <a:ext cx="419100" cy="203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fld id="{E7562AF7-B80C-2644-AD21-8B175C9E5AEB}" type="slidenum">
              <a:rPr lang="en-US"/>
              <a:pPr/>
              <a:t>8</a:t>
            </a:fld>
            <a:endParaRPr lang="en-US"/>
          </a:p>
        </p:txBody>
      </p:sp>
      <p:sp>
        <p:nvSpPr>
          <p:cNvPr id="24590" name="Footer Placeholder 87"/>
          <p:cNvSpPr>
            <a:spLocks noGrp="1"/>
          </p:cNvSpPr>
          <p:nvPr>
            <p:ph type="ftr" sz="quarter" idx="4294967295"/>
          </p:nvPr>
        </p:nvSpPr>
        <p:spPr bwMode="auto">
          <a:xfrm>
            <a:off x="9683751" y="6654800"/>
            <a:ext cx="2296583" cy="203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 2013 IBM Corporation</a:t>
            </a:r>
          </a:p>
        </p:txBody>
      </p:sp>
      <p:grpSp>
        <p:nvGrpSpPr>
          <p:cNvPr id="24591" name="Group 86"/>
          <p:cNvGrpSpPr>
            <a:grpSpLocks/>
          </p:cNvGrpSpPr>
          <p:nvPr/>
        </p:nvGrpSpPr>
        <p:grpSpPr bwMode="auto">
          <a:xfrm>
            <a:off x="4165600" y="6019800"/>
            <a:ext cx="2152651" cy="547688"/>
            <a:chOff x="2971800" y="1295400"/>
            <a:chExt cx="1614419" cy="547230"/>
          </a:xfrm>
        </p:grpSpPr>
        <p:pic>
          <p:nvPicPr>
            <p:cNvPr id="24593" name="Picture 4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038600" y="1295400"/>
              <a:ext cx="547619" cy="547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94" name="Picture 4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05200" y="1295400"/>
              <a:ext cx="547619" cy="547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95" name="Picture 4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971800" y="1295400"/>
              <a:ext cx="508389" cy="5080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4592" name="TextBox 8"/>
          <p:cNvSpPr txBox="1">
            <a:spLocks noChangeArrowheads="1"/>
          </p:cNvSpPr>
          <p:nvPr/>
        </p:nvSpPr>
        <p:spPr bwMode="auto">
          <a:xfrm>
            <a:off x="4470400" y="6516688"/>
            <a:ext cx="6155267" cy="346249"/>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lnSpc>
                <a:spcPct val="90000"/>
              </a:lnSpc>
            </a:pPr>
            <a:r>
              <a:rPr lang="en-US" b="1"/>
              <a:t>Unified View of Customer’s Information</a:t>
            </a:r>
          </a:p>
        </p:txBody>
      </p:sp>
    </p:spTree>
    <p:extLst>
      <p:ext uri="{BB962C8B-B14F-4D97-AF65-F5344CB8AC3E}">
        <p14:creationId xmlns:p14="http://schemas.microsoft.com/office/powerpoint/2010/main" val="11651839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sz="2600" b="1">
                <a:solidFill>
                  <a:srgbClr val="0000FF"/>
                </a:solidFill>
                <a:latin typeface="Arial" charset="0"/>
                <a:ea typeface="ＭＳ Ｐゴシック" charset="0"/>
              </a:rPr>
              <a:t>Security/Intelligence Extension: Needs</a:t>
            </a:r>
          </a:p>
        </p:txBody>
      </p:sp>
      <p:sp>
        <p:nvSpPr>
          <p:cNvPr id="27651" name="Footer Placeholder 1"/>
          <p:cNvSpPr txBox="1">
            <a:spLocks noGrp="1"/>
          </p:cNvSpPr>
          <p:nvPr/>
        </p:nvSpPr>
        <p:spPr bwMode="auto">
          <a:xfrm>
            <a:off x="9683751" y="6654800"/>
            <a:ext cx="2296583" cy="20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r"/>
            <a:r>
              <a:rPr lang="en-US" sz="800"/>
              <a:t>© 2013 IBM Corporation</a:t>
            </a:r>
          </a:p>
        </p:txBody>
      </p:sp>
      <p:grpSp>
        <p:nvGrpSpPr>
          <p:cNvPr id="2" name="Group 24"/>
          <p:cNvGrpSpPr>
            <a:grpSpLocks/>
          </p:cNvGrpSpPr>
          <p:nvPr/>
        </p:nvGrpSpPr>
        <p:grpSpPr bwMode="auto">
          <a:xfrm>
            <a:off x="2042584" y="5410200"/>
            <a:ext cx="8085667" cy="1169988"/>
            <a:chOff x="1531938" y="5410200"/>
            <a:chExt cx="6064250" cy="1169987"/>
          </a:xfrm>
        </p:grpSpPr>
        <p:sp>
          <p:nvSpPr>
            <p:cNvPr id="27675" name="TextBox 86"/>
            <p:cNvSpPr txBox="1">
              <a:spLocks noChangeArrowheads="1"/>
            </p:cNvSpPr>
            <p:nvPr/>
          </p:nvSpPr>
          <p:spPr bwMode="auto">
            <a:xfrm>
              <a:off x="4433888" y="5410200"/>
              <a:ext cx="3162300" cy="1169987"/>
            </a:xfrm>
            <a:prstGeom prst="rect">
              <a:avLst/>
            </a:prstGeom>
            <a:solidFill>
              <a:srgbClr val="92D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82563" indent="-182563" eaLnBrk="0" hangingPunct="0">
                <a:defRPr>
                  <a:solidFill>
                    <a:srgbClr val="000000"/>
                  </a:solidFill>
                  <a:latin typeface="Arial" charset="0"/>
                  <a:ea typeface="ＭＳ Ｐゴシック" charset="0"/>
                  <a:cs typeface="ＭＳ Ｐゴシック" charset="0"/>
                </a:defRPr>
              </a:lvl1pPr>
              <a:lvl2pPr eaLnBrk="0" hangingPunct="0">
                <a:defRPr>
                  <a:solidFill>
                    <a:srgbClr val="000000"/>
                  </a:solidFill>
                  <a:latin typeface="Arial" charset="0"/>
                  <a:ea typeface="ＭＳ Ｐゴシック" charset="0"/>
                </a:defRPr>
              </a:lvl2pPr>
              <a:lvl3pPr eaLnBrk="0" hangingPunct="0">
                <a:defRPr>
                  <a:solidFill>
                    <a:srgbClr val="000000"/>
                  </a:solidFill>
                  <a:latin typeface="Arial" charset="0"/>
                  <a:ea typeface="ＭＳ Ｐゴシック" charset="0"/>
                </a:defRPr>
              </a:lvl3pPr>
              <a:lvl4pPr eaLnBrk="0" hangingPunct="0">
                <a:defRPr>
                  <a:solidFill>
                    <a:srgbClr val="000000"/>
                  </a:solidFill>
                  <a:latin typeface="Arial" charset="0"/>
                  <a:ea typeface="ＭＳ Ｐゴシック" charset="0"/>
                </a:defRPr>
              </a:lvl4pPr>
              <a:lvl5pPr eaLnBrk="0" hangingPunct="0">
                <a:defRPr>
                  <a:solidFill>
                    <a:srgbClr val="000000"/>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9pPr>
            </a:lstStyle>
            <a:p>
              <a:pPr eaLnBrk="1" hangingPunct="1"/>
              <a:r>
                <a:rPr lang="en-US" sz="1400" b="1" u="sng"/>
                <a:t>Analyze Telco &amp; social data to:</a:t>
              </a:r>
            </a:p>
            <a:p>
              <a:pPr eaLnBrk="1" hangingPunct="1">
                <a:buFontTx/>
                <a:buChar char="•"/>
              </a:pPr>
              <a:r>
                <a:rPr lang="en-US" sz="1400"/>
                <a:t>Gather criminal evidence</a:t>
              </a:r>
            </a:p>
            <a:p>
              <a:pPr eaLnBrk="1" hangingPunct="1">
                <a:buFontTx/>
                <a:buChar char="•"/>
              </a:pPr>
              <a:r>
                <a:rPr lang="en-US" sz="1400"/>
                <a:t>Prevent criminal activities</a:t>
              </a:r>
            </a:p>
            <a:p>
              <a:pPr eaLnBrk="1" hangingPunct="1">
                <a:buFontTx/>
                <a:buChar char="•"/>
              </a:pPr>
              <a:r>
                <a:rPr lang="en-US" sz="1400"/>
                <a:t>Proactively apprehend criminals</a:t>
              </a:r>
            </a:p>
            <a:p>
              <a:pPr eaLnBrk="1" hangingPunct="1">
                <a:buFontTx/>
                <a:buChar char="•"/>
              </a:pPr>
              <a:r>
                <a:rPr lang="en-US" sz="1400"/>
                <a:t>Customer Retention</a:t>
              </a:r>
            </a:p>
          </p:txBody>
        </p:sp>
        <p:sp>
          <p:nvSpPr>
            <p:cNvPr id="27676" name="Text Box 10"/>
            <p:cNvSpPr txBox="1">
              <a:spLocks noChangeArrowheads="1"/>
            </p:cNvSpPr>
            <p:nvPr/>
          </p:nvSpPr>
          <p:spPr bwMode="auto">
            <a:xfrm>
              <a:off x="2743200" y="5410200"/>
              <a:ext cx="1658938" cy="10618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0" hangingPunct="0">
                <a:spcBef>
                  <a:spcPct val="50000"/>
                </a:spcBef>
              </a:pPr>
              <a:r>
                <a:rPr lang="en-US" sz="1400" b="1"/>
                <a:t>Crime prediction &amp; protection</a:t>
              </a:r>
            </a:p>
            <a:p>
              <a:pPr eaLnBrk="0" hangingPunct="0">
                <a:spcBef>
                  <a:spcPct val="50000"/>
                </a:spcBef>
              </a:pPr>
              <a:r>
                <a:rPr lang="en-US" sz="1400" b="1"/>
                <a:t>Reduce Customer Churn</a:t>
              </a:r>
            </a:p>
          </p:txBody>
        </p:sp>
        <p:pic>
          <p:nvPicPr>
            <p:cNvPr id="34859"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938" y="5548313"/>
              <a:ext cx="1047750" cy="604836"/>
            </a:xfrm>
            <a:prstGeom prst="rect">
              <a:avLst/>
            </a:prstGeom>
            <a:noFill/>
            <a:ln w="31750">
              <a:solidFill>
                <a:schemeClr val="bg1"/>
              </a:solidFill>
              <a:miter lim="800000"/>
              <a:headEnd/>
              <a:tailEnd/>
            </a:ln>
            <a:effectLst>
              <a:outerShdw blurRad="63500" algn="ctr" rotWithShape="0">
                <a:srgbClr val="000000">
                  <a:alpha val="39999"/>
                </a:srgbClr>
              </a:outerShdw>
            </a:effectLst>
            <a:extLst>
              <a:ext uri="{909E8E84-426E-40dd-AFC4-6F175D3DCCD1}">
                <a14:hiddenFill xmlns:a14="http://schemas.microsoft.com/office/drawing/2010/main" xmlns="">
                  <a:solidFill>
                    <a:srgbClr val="FFFFFF"/>
                  </a:solidFill>
                </a14:hiddenFill>
              </a:ext>
            </a:extLst>
          </p:spPr>
        </p:pic>
      </p:grpSp>
      <p:grpSp>
        <p:nvGrpSpPr>
          <p:cNvPr id="27653" name="Group 5"/>
          <p:cNvGrpSpPr>
            <a:grpSpLocks/>
          </p:cNvGrpSpPr>
          <p:nvPr/>
        </p:nvGrpSpPr>
        <p:grpSpPr bwMode="auto">
          <a:xfrm>
            <a:off x="196851" y="1112838"/>
            <a:ext cx="11897783" cy="1909762"/>
            <a:chOff x="147516" y="1113004"/>
            <a:chExt cx="8923216" cy="1909631"/>
          </a:xfrm>
        </p:grpSpPr>
        <p:grpSp>
          <p:nvGrpSpPr>
            <p:cNvPr id="27664" name="Group 32"/>
            <p:cNvGrpSpPr>
              <a:grpSpLocks/>
            </p:cNvGrpSpPr>
            <p:nvPr/>
          </p:nvGrpSpPr>
          <p:grpSpPr bwMode="auto">
            <a:xfrm>
              <a:off x="147516" y="1113004"/>
              <a:ext cx="8923216" cy="1909631"/>
              <a:chOff x="147516" y="1181100"/>
              <a:chExt cx="8923216" cy="1909631"/>
            </a:xfrm>
          </p:grpSpPr>
          <p:sp>
            <p:nvSpPr>
              <p:cNvPr id="34" name="Rounded Rectangle 33"/>
              <p:cNvSpPr/>
              <p:nvPr/>
            </p:nvSpPr>
            <p:spPr bwMode="auto">
              <a:xfrm>
                <a:off x="147516" y="1181100"/>
                <a:ext cx="8923216" cy="1909631"/>
              </a:xfrm>
              <a:prstGeom prst="roundRect">
                <a:avLst/>
              </a:prstGeom>
              <a:solidFill>
                <a:srgbClr val="B0B4CC">
                  <a:alpha val="49804"/>
                </a:srgbClr>
              </a:solidFill>
              <a:ln w="12700" cap="flat" cmpd="sng" algn="ctr">
                <a:noFill/>
                <a:prstDash val="solid"/>
                <a:round/>
                <a:headEnd type="none" w="sm" len="sm"/>
                <a:tailEnd type="none" w="sm" len="sm"/>
              </a:ln>
              <a:effectLst>
                <a:softEdge rad="228600"/>
              </a:effectLst>
            </p:spPr>
            <p:txBody>
              <a:bodyPr/>
              <a:lstStyle/>
              <a:p>
                <a:pPr>
                  <a:buFont typeface="Times New Roman" pitchFamily="18" charset="0"/>
                  <a:buNone/>
                  <a:defRPr/>
                </a:pPr>
                <a:endParaRPr lang="en-US">
                  <a:latin typeface="Arial" pitchFamily="34" charset="0"/>
                  <a:ea typeface="MS PGothic" pitchFamily="34" charset="-128"/>
                  <a:cs typeface="Arial" pitchFamily="34" charset="0"/>
                </a:endParaRPr>
              </a:p>
            </p:txBody>
          </p:sp>
          <p:sp>
            <p:nvSpPr>
              <p:cNvPr id="35" name="Rounded Rectangle 34"/>
              <p:cNvSpPr/>
              <p:nvPr/>
            </p:nvSpPr>
            <p:spPr bwMode="auto">
              <a:xfrm>
                <a:off x="2742329" y="1375196"/>
                <a:ext cx="6142776" cy="1341798"/>
              </a:xfrm>
              <a:prstGeom prst="roundRect">
                <a:avLst>
                  <a:gd name="adj" fmla="val 0"/>
                </a:avLst>
              </a:prstGeom>
              <a:solidFill>
                <a:schemeClr val="bg1"/>
              </a:solidFill>
              <a:ln w="31750">
                <a:solidFill>
                  <a:schemeClr val="bg1"/>
                </a:solidFill>
              </a:ln>
              <a:effectLst>
                <a:outerShdw blurRad="63500" algn="ctr" rotWithShape="0">
                  <a:srgbClr val="7F87D1">
                    <a:alpha val="30000"/>
                  </a:srgbClr>
                </a:outerShdw>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a:lstStyle/>
              <a:p>
                <a:pPr>
                  <a:buFont typeface="Times New Roman" pitchFamily="18" charset="0"/>
                  <a:buNone/>
                  <a:defRPr/>
                </a:pPr>
                <a:endParaRPr lang="en-US" sz="2000">
                  <a:solidFill>
                    <a:schemeClr val="hlink"/>
                  </a:solidFill>
                  <a:latin typeface="Helvetica" pitchFamily="34" charset="0"/>
                </a:endParaRPr>
              </a:p>
            </p:txBody>
          </p:sp>
          <p:sp>
            <p:nvSpPr>
              <p:cNvPr id="27674" name="Text Box 10"/>
              <p:cNvSpPr txBox="1">
                <a:spLocks noChangeArrowheads="1"/>
              </p:cNvSpPr>
              <p:nvPr/>
            </p:nvSpPr>
            <p:spPr bwMode="auto">
              <a:xfrm>
                <a:off x="3154240" y="1581281"/>
                <a:ext cx="5503985" cy="923330"/>
              </a:xfrm>
              <a:prstGeom prst="rect">
                <a:avLst/>
              </a:prstGeom>
              <a:noFill/>
              <a:ln>
                <a:noFill/>
              </a:ln>
              <a:effectLst>
                <a:prstShdw prst="shdw17" dist="17961" dir="2700000">
                  <a:srgbClr val="0A5283">
                    <a:alpha val="74997"/>
                  </a:srgbClr>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90000"/>
                  </a:lnSpc>
                </a:pPr>
                <a:r>
                  <a:rPr lang="en-US" sz="2000">
                    <a:latin typeface="Helvetica" charset="0"/>
                  </a:rPr>
                  <a:t>Security/Intelligence Extension </a:t>
                </a:r>
                <a:r>
                  <a:rPr lang="en-US" sz="2000" b="1" u="sng">
                    <a:latin typeface="Helvetica" charset="0"/>
                  </a:rPr>
                  <a:t>enhances</a:t>
                </a:r>
                <a:r>
                  <a:rPr lang="en-US" sz="2000">
                    <a:latin typeface="Helvetica" charset="0"/>
                  </a:rPr>
                  <a:t> traditional security solutions by </a:t>
                </a:r>
                <a:r>
                  <a:rPr lang="en-US" sz="2000" b="1" u="sng">
                    <a:latin typeface="Helvetica" charset="0"/>
                  </a:rPr>
                  <a:t>analyzing</a:t>
                </a:r>
                <a:r>
                  <a:rPr lang="en-US" sz="2000">
                    <a:latin typeface="Helvetica" charset="0"/>
                  </a:rPr>
                  <a:t> all types and sources of </a:t>
                </a:r>
                <a:r>
                  <a:rPr lang="en-US" sz="2000" b="1" u="sng">
                    <a:latin typeface="Helvetica" charset="0"/>
                  </a:rPr>
                  <a:t>under-leveraged data</a:t>
                </a:r>
              </a:p>
            </p:txBody>
          </p:sp>
        </p:grpSp>
        <p:grpSp>
          <p:nvGrpSpPr>
            <p:cNvPr id="27665" name="Group 2"/>
            <p:cNvGrpSpPr>
              <a:grpSpLocks/>
            </p:cNvGrpSpPr>
            <p:nvPr/>
          </p:nvGrpSpPr>
          <p:grpSpPr bwMode="auto">
            <a:xfrm>
              <a:off x="321060" y="1318409"/>
              <a:ext cx="2885568" cy="1316736"/>
              <a:chOff x="-575755" y="3683007"/>
              <a:chExt cx="2885568" cy="1316736"/>
            </a:xfrm>
          </p:grpSpPr>
          <p:pic>
            <p:nvPicPr>
              <p:cNvPr id="40" name="Picture 39"/>
              <p:cNvPicPr>
                <a:picLocks/>
              </p:cNvPicPr>
              <p:nvPr/>
            </p:nvPicPr>
            <p:blipFill rotWithShape="1">
              <a:blip r:embed="rId4"/>
              <a:srcRect/>
              <a:stretch/>
            </p:blipFill>
            <p:spPr>
              <a:xfrm>
                <a:off x="-576264" y="3682375"/>
                <a:ext cx="2432017" cy="1317535"/>
              </a:xfrm>
              <a:prstGeom prst="rect">
                <a:avLst/>
              </a:prstGeom>
              <a:ln w="31750">
                <a:solidFill>
                  <a:schemeClr val="bg1"/>
                </a:solidFill>
              </a:ln>
              <a:effectLst>
                <a:outerShdw blurRad="63500" algn="ctr" rotWithShape="0">
                  <a:srgbClr val="7F87D1">
                    <a:alpha val="40000"/>
                  </a:srgbClr>
                </a:outerShdw>
              </a:effectLst>
            </p:spPr>
          </p:pic>
          <p:pic>
            <p:nvPicPr>
              <p:cNvPr id="27667" name="Picture 1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3163" y="3771463"/>
                <a:ext cx="1136650" cy="1139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grpSp>
        <p:nvGrpSpPr>
          <p:cNvPr id="7" name="Group 22"/>
          <p:cNvGrpSpPr>
            <a:grpSpLocks/>
          </p:cNvGrpSpPr>
          <p:nvPr/>
        </p:nvGrpSpPr>
        <p:grpSpPr bwMode="auto">
          <a:xfrm>
            <a:off x="389467" y="3109913"/>
            <a:ext cx="11457517" cy="1050925"/>
            <a:chOff x="292100" y="3109913"/>
            <a:chExt cx="8593138" cy="1050925"/>
          </a:xfrm>
        </p:grpSpPr>
        <p:sp>
          <p:nvSpPr>
            <p:cNvPr id="27660" name="Rectangle 5"/>
            <p:cNvSpPr>
              <a:spLocks noChangeArrowheads="1"/>
            </p:cNvSpPr>
            <p:nvPr/>
          </p:nvSpPr>
          <p:spPr bwMode="auto">
            <a:xfrm>
              <a:off x="2819400" y="3109913"/>
              <a:ext cx="164147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0" hangingPunct="0">
                <a:spcBef>
                  <a:spcPct val="50000"/>
                </a:spcBef>
              </a:pPr>
              <a:r>
                <a:rPr lang="en-US" sz="1400" b="1"/>
                <a:t>Enhanced Intelligence &amp; Surveillance Insight</a:t>
              </a:r>
            </a:p>
          </p:txBody>
        </p:sp>
        <p:pic>
          <p:nvPicPr>
            <p:cNvPr id="34869" name="Picture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3265488"/>
              <a:ext cx="1035050" cy="644525"/>
            </a:xfrm>
            <a:prstGeom prst="rect">
              <a:avLst/>
            </a:prstGeom>
            <a:noFill/>
            <a:ln w="31750">
              <a:solidFill>
                <a:schemeClr val="bg1"/>
              </a:solidFill>
              <a:miter lim="800000"/>
              <a:headEnd/>
              <a:tailEnd/>
            </a:ln>
            <a:effectLst>
              <a:outerShdw blurRad="63500" algn="ctr" rotWithShape="0">
                <a:srgbClr val="000000">
                  <a:alpha val="39999"/>
                </a:srgbClr>
              </a:outerShdw>
            </a:effectLst>
            <a:extLst>
              <a:ext uri="{909E8E84-426E-40dd-AFC4-6F175D3DCCD1}">
                <a14:hiddenFill xmlns:a14="http://schemas.microsoft.com/office/drawing/2010/main" xmlns="">
                  <a:solidFill>
                    <a:srgbClr val="FFFFFF"/>
                  </a:solidFill>
                </a14:hiddenFill>
              </a:ext>
            </a:extLst>
          </p:spPr>
        </p:pic>
        <p:sp>
          <p:nvSpPr>
            <p:cNvPr id="56" name="TextBox 86"/>
            <p:cNvSpPr txBox="1">
              <a:spLocks noChangeArrowheads="1"/>
            </p:cNvSpPr>
            <p:nvPr/>
          </p:nvSpPr>
          <p:spPr bwMode="auto">
            <a:xfrm>
              <a:off x="4395788" y="3109913"/>
              <a:ext cx="3230562" cy="954087"/>
            </a:xfrm>
            <a:prstGeom prst="rect">
              <a:avLst/>
            </a:prstGeom>
            <a:solidFill>
              <a:schemeClr val="accent1">
                <a:lumMod val="40000"/>
                <a:lumOff val="60000"/>
              </a:schemeClr>
            </a:solidFill>
            <a:ln>
              <a:noFill/>
            </a:ln>
            <a:extLst/>
          </p:spPr>
          <p:txBody>
            <a:bodyPr>
              <a:spAutoFit/>
            </a:bodyPr>
            <a:lstStyle>
              <a:lvl1pPr marL="109538" indent="-109538" eaLnBrk="0" hangingPunct="0">
                <a:defRPr sz="2200">
                  <a:solidFill>
                    <a:schemeClr val="hlink"/>
                  </a:solidFill>
                  <a:latin typeface="Helvetica" charset="0"/>
                  <a:ea typeface="MS PGothic" charset="0"/>
                  <a:cs typeface="MS PGothic" charset="0"/>
                </a:defRPr>
              </a:lvl1pPr>
              <a:lvl2pPr marL="742950" indent="-285750" eaLnBrk="0" hangingPunct="0">
                <a:defRPr sz="2200">
                  <a:solidFill>
                    <a:schemeClr val="hlink"/>
                  </a:solidFill>
                  <a:latin typeface="Helvetica" charset="0"/>
                  <a:ea typeface="MS PGothic" charset="0"/>
                  <a:cs typeface="MS PGothic" charset="0"/>
                </a:defRPr>
              </a:lvl2pPr>
              <a:lvl3pPr marL="1143000" indent="-228600" eaLnBrk="0" hangingPunct="0">
                <a:defRPr sz="2200">
                  <a:solidFill>
                    <a:schemeClr val="hlink"/>
                  </a:solidFill>
                  <a:latin typeface="Helvetica" charset="0"/>
                  <a:ea typeface="MS PGothic" charset="0"/>
                  <a:cs typeface="MS PGothic" charset="0"/>
                </a:defRPr>
              </a:lvl3pPr>
              <a:lvl4pPr marL="1600200" indent="-228600" eaLnBrk="0" hangingPunct="0">
                <a:defRPr sz="2200">
                  <a:solidFill>
                    <a:schemeClr val="hlink"/>
                  </a:solidFill>
                  <a:latin typeface="Helvetica" charset="0"/>
                  <a:ea typeface="MS PGothic" charset="0"/>
                  <a:cs typeface="MS PGothic" charset="0"/>
                </a:defRPr>
              </a:lvl4pPr>
              <a:lvl5pPr marL="2057400" indent="-228600" eaLnBrk="0" hangingPunct="0">
                <a:defRPr sz="2200">
                  <a:solidFill>
                    <a:schemeClr val="hlink"/>
                  </a:solidFill>
                  <a:latin typeface="Helvetica" charset="0"/>
                  <a:ea typeface="MS PGothic" charset="0"/>
                  <a:cs typeface="MS PGothic" charset="0"/>
                </a:defRPr>
              </a:lvl5pPr>
              <a:lvl6pPr marL="2514600" indent="-228600" eaLnBrk="0" fontAlgn="base" hangingPunct="0">
                <a:lnSpc>
                  <a:spcPct val="90000"/>
                </a:lnSpc>
                <a:spcBef>
                  <a:spcPct val="0"/>
                </a:spcBef>
                <a:spcAft>
                  <a:spcPct val="0"/>
                </a:spcAft>
                <a:defRPr sz="2200">
                  <a:solidFill>
                    <a:schemeClr val="hlink"/>
                  </a:solidFill>
                  <a:latin typeface="Helvetica" charset="0"/>
                  <a:ea typeface="MS PGothic" charset="0"/>
                  <a:cs typeface="MS PGothic" charset="0"/>
                </a:defRPr>
              </a:lvl6pPr>
              <a:lvl7pPr marL="2971800" indent="-228600" eaLnBrk="0" fontAlgn="base" hangingPunct="0">
                <a:lnSpc>
                  <a:spcPct val="90000"/>
                </a:lnSpc>
                <a:spcBef>
                  <a:spcPct val="0"/>
                </a:spcBef>
                <a:spcAft>
                  <a:spcPct val="0"/>
                </a:spcAft>
                <a:defRPr sz="2200">
                  <a:solidFill>
                    <a:schemeClr val="hlink"/>
                  </a:solidFill>
                  <a:latin typeface="Helvetica" charset="0"/>
                  <a:ea typeface="MS PGothic" charset="0"/>
                  <a:cs typeface="MS PGothic" charset="0"/>
                </a:defRPr>
              </a:lvl7pPr>
              <a:lvl8pPr marL="3429000" indent="-228600" eaLnBrk="0" fontAlgn="base" hangingPunct="0">
                <a:lnSpc>
                  <a:spcPct val="90000"/>
                </a:lnSpc>
                <a:spcBef>
                  <a:spcPct val="0"/>
                </a:spcBef>
                <a:spcAft>
                  <a:spcPct val="0"/>
                </a:spcAft>
                <a:defRPr sz="2200">
                  <a:solidFill>
                    <a:schemeClr val="hlink"/>
                  </a:solidFill>
                  <a:latin typeface="Helvetica" charset="0"/>
                  <a:ea typeface="MS PGothic" charset="0"/>
                  <a:cs typeface="MS PGothic" charset="0"/>
                </a:defRPr>
              </a:lvl8pPr>
              <a:lvl9pPr marL="3886200" indent="-228600" eaLnBrk="0" fontAlgn="base" hangingPunct="0">
                <a:lnSpc>
                  <a:spcPct val="90000"/>
                </a:lnSpc>
                <a:spcBef>
                  <a:spcPct val="0"/>
                </a:spcBef>
                <a:spcAft>
                  <a:spcPct val="0"/>
                </a:spcAft>
                <a:defRPr sz="2200">
                  <a:solidFill>
                    <a:schemeClr val="hlink"/>
                  </a:solidFill>
                  <a:latin typeface="Helvetica" charset="0"/>
                  <a:ea typeface="MS PGothic" charset="0"/>
                  <a:cs typeface="MS PGothic" charset="0"/>
                </a:defRPr>
              </a:lvl9pPr>
            </a:lstStyle>
            <a:p>
              <a:pPr eaLnBrk="1" hangingPunct="1">
                <a:buFont typeface="Times New Roman" pitchFamily="18" charset="0"/>
                <a:buNone/>
                <a:defRPr/>
              </a:pPr>
              <a:r>
                <a:rPr lang="en-US" sz="1400" b="1" u="sng" dirty="0">
                  <a:solidFill>
                    <a:srgbClr val="000000"/>
                  </a:solidFill>
                  <a:latin typeface="Arial" charset="0"/>
                </a:rPr>
                <a:t>Analyze data-in-motion &amp; at rest to:</a:t>
              </a:r>
            </a:p>
            <a:p>
              <a:pPr marL="182880" indent="-182880" eaLnBrk="1" hangingPunct="1">
                <a:buFont typeface="Arial" panose="020B0604020202020204" pitchFamily="34" charset="0"/>
                <a:buChar char="•"/>
                <a:defRPr/>
              </a:pPr>
              <a:r>
                <a:rPr lang="en-US" sz="1400" dirty="0">
                  <a:solidFill>
                    <a:srgbClr val="000000"/>
                  </a:solidFill>
                  <a:latin typeface="Arial" charset="0"/>
                </a:rPr>
                <a:t>Find associations </a:t>
              </a:r>
            </a:p>
            <a:p>
              <a:pPr marL="182880" indent="-182880" eaLnBrk="1" hangingPunct="1">
                <a:buFont typeface="Arial" panose="020B0604020202020204" pitchFamily="34" charset="0"/>
                <a:buChar char="•"/>
                <a:defRPr/>
              </a:pPr>
              <a:r>
                <a:rPr lang="en-US" sz="1400" dirty="0">
                  <a:solidFill>
                    <a:srgbClr val="000000"/>
                  </a:solidFill>
                  <a:latin typeface="Arial" charset="0"/>
                </a:rPr>
                <a:t>Uncover patterns and facts</a:t>
              </a:r>
            </a:p>
            <a:p>
              <a:pPr marL="182880" indent="-182880" eaLnBrk="1" hangingPunct="1">
                <a:buFont typeface="Arial" panose="020B0604020202020204" pitchFamily="34" charset="0"/>
                <a:buChar char="•"/>
                <a:defRPr/>
              </a:pPr>
              <a:r>
                <a:rPr lang="en-US" sz="1400" dirty="0">
                  <a:solidFill>
                    <a:srgbClr val="000000"/>
                  </a:solidFill>
                  <a:latin typeface="Arial" charset="0"/>
                </a:rPr>
                <a:t>Maintain currency of information</a:t>
              </a:r>
            </a:p>
          </p:txBody>
        </p:sp>
        <p:cxnSp>
          <p:nvCxnSpPr>
            <p:cNvPr id="5" name="Straight Connector 4"/>
            <p:cNvCxnSpPr/>
            <p:nvPr/>
          </p:nvCxnSpPr>
          <p:spPr bwMode="auto">
            <a:xfrm>
              <a:off x="292100" y="4160838"/>
              <a:ext cx="8593138" cy="0"/>
            </a:xfrm>
            <a:prstGeom prst="line">
              <a:avLst/>
            </a:prstGeom>
            <a:solidFill>
              <a:schemeClr val="accent1"/>
            </a:solidFill>
            <a:ln w="19050" cap="flat" cmpd="sng" algn="ctr">
              <a:solidFill>
                <a:schemeClr val="bg1">
                  <a:lumMod val="75000"/>
                </a:schemeClr>
              </a:solidFill>
              <a:prstDash val="sysDot"/>
              <a:round/>
              <a:headEnd type="none" w="sm" len="sm"/>
              <a:tailEnd type="none" w="sm" len="sm"/>
            </a:ln>
            <a:effectLst/>
          </p:spPr>
        </p:cxnSp>
      </p:grpSp>
      <p:grpSp>
        <p:nvGrpSpPr>
          <p:cNvPr id="8" name="Group 23"/>
          <p:cNvGrpSpPr>
            <a:grpSpLocks/>
          </p:cNvGrpSpPr>
          <p:nvPr/>
        </p:nvGrpSpPr>
        <p:grpSpPr bwMode="auto">
          <a:xfrm>
            <a:off x="372534" y="4335464"/>
            <a:ext cx="11457517" cy="954087"/>
            <a:chOff x="279400" y="4335463"/>
            <a:chExt cx="8593138" cy="954107"/>
          </a:xfrm>
        </p:grpSpPr>
        <p:sp>
          <p:nvSpPr>
            <p:cNvPr id="27656" name="Rectangle 6"/>
            <p:cNvSpPr>
              <a:spLocks noChangeArrowheads="1"/>
            </p:cNvSpPr>
            <p:nvPr/>
          </p:nvSpPr>
          <p:spPr bwMode="auto">
            <a:xfrm>
              <a:off x="2743200" y="4443413"/>
              <a:ext cx="1722438" cy="523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0" hangingPunct="0">
                <a:spcBef>
                  <a:spcPct val="50000"/>
                </a:spcBef>
              </a:pPr>
              <a:r>
                <a:rPr lang="en-US" sz="1400" b="1"/>
                <a:t>Real-time Cyber Attack Prediction &amp; Mitigation</a:t>
              </a:r>
            </a:p>
          </p:txBody>
        </p:sp>
        <p:sp>
          <p:nvSpPr>
            <p:cNvPr id="27657" name="TextBox 86"/>
            <p:cNvSpPr txBox="1">
              <a:spLocks noChangeArrowheads="1"/>
            </p:cNvSpPr>
            <p:nvPr/>
          </p:nvSpPr>
          <p:spPr bwMode="auto">
            <a:xfrm>
              <a:off x="4449763" y="4335463"/>
              <a:ext cx="3255962" cy="954107"/>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82563" indent="-182563" eaLnBrk="0" hangingPunct="0">
                <a:defRPr>
                  <a:solidFill>
                    <a:srgbClr val="000000"/>
                  </a:solidFill>
                  <a:latin typeface="Arial" charset="0"/>
                  <a:ea typeface="ＭＳ Ｐゴシック" charset="0"/>
                  <a:cs typeface="ＭＳ Ｐゴシック" charset="0"/>
                </a:defRPr>
              </a:lvl1pPr>
              <a:lvl2pPr eaLnBrk="0" hangingPunct="0">
                <a:defRPr>
                  <a:solidFill>
                    <a:srgbClr val="000000"/>
                  </a:solidFill>
                  <a:latin typeface="Arial" charset="0"/>
                  <a:ea typeface="ＭＳ Ｐゴシック" charset="0"/>
                </a:defRPr>
              </a:lvl2pPr>
              <a:lvl3pPr eaLnBrk="0" hangingPunct="0">
                <a:defRPr>
                  <a:solidFill>
                    <a:srgbClr val="000000"/>
                  </a:solidFill>
                  <a:latin typeface="Arial" charset="0"/>
                  <a:ea typeface="ＭＳ Ｐゴシック" charset="0"/>
                </a:defRPr>
              </a:lvl3pPr>
              <a:lvl4pPr eaLnBrk="0" hangingPunct="0">
                <a:defRPr>
                  <a:solidFill>
                    <a:srgbClr val="000000"/>
                  </a:solidFill>
                  <a:latin typeface="Arial" charset="0"/>
                  <a:ea typeface="ＭＳ Ｐゴシック" charset="0"/>
                </a:defRPr>
              </a:lvl4pPr>
              <a:lvl5pPr eaLnBrk="0" hangingPunct="0">
                <a:defRPr>
                  <a:solidFill>
                    <a:srgbClr val="000000"/>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defRPr>
                  <a:solidFill>
                    <a:srgbClr val="000000"/>
                  </a:solidFill>
                  <a:latin typeface="Arial" charset="0"/>
                  <a:ea typeface="ＭＳ Ｐゴシック" charset="0"/>
                </a:defRPr>
              </a:lvl9pPr>
            </a:lstStyle>
            <a:p>
              <a:pPr eaLnBrk="1" hangingPunct="1"/>
              <a:r>
                <a:rPr lang="en-US" sz="1400" b="1" u="sng"/>
                <a:t>Analyze network traffic to:</a:t>
              </a:r>
            </a:p>
            <a:p>
              <a:pPr eaLnBrk="1" hangingPunct="1">
                <a:buFontTx/>
                <a:buChar char="•"/>
              </a:pPr>
              <a:r>
                <a:rPr lang="en-US" sz="1400"/>
                <a:t>Discover new threats early</a:t>
              </a:r>
            </a:p>
            <a:p>
              <a:pPr eaLnBrk="1" hangingPunct="1">
                <a:buFontTx/>
                <a:buChar char="•"/>
              </a:pPr>
              <a:r>
                <a:rPr lang="en-US" sz="1400"/>
                <a:t>Detect known complex threats</a:t>
              </a:r>
            </a:p>
            <a:p>
              <a:pPr eaLnBrk="1" hangingPunct="1">
                <a:buFontTx/>
                <a:buChar char="•"/>
              </a:pPr>
              <a:r>
                <a:rPr lang="en-US" sz="1400"/>
                <a:t>Take action in real-time </a:t>
              </a:r>
            </a:p>
          </p:txBody>
        </p:sp>
        <p:pic>
          <p:nvPicPr>
            <p:cNvPr id="34872" name="Picture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4519617"/>
              <a:ext cx="1036638" cy="585799"/>
            </a:xfrm>
            <a:prstGeom prst="rect">
              <a:avLst/>
            </a:prstGeom>
            <a:noFill/>
            <a:ln w="31750">
              <a:solidFill>
                <a:schemeClr val="bg1"/>
              </a:solidFill>
              <a:miter lim="800000"/>
              <a:headEnd/>
              <a:tailEnd/>
            </a:ln>
            <a:effectLst>
              <a:outerShdw blurRad="63500" algn="ctr" rotWithShape="0">
                <a:srgbClr val="000000">
                  <a:alpha val="39999"/>
                </a:srgbClr>
              </a:outerShdw>
            </a:effectLst>
            <a:extLst>
              <a:ext uri="{909E8E84-426E-40dd-AFC4-6F175D3DCCD1}">
                <a14:hiddenFill xmlns:a14="http://schemas.microsoft.com/office/drawing/2010/main" xmlns="">
                  <a:solidFill>
                    <a:srgbClr val="FFFFFF"/>
                  </a:solidFill>
                </a14:hiddenFill>
              </a:ext>
            </a:extLst>
          </p:spPr>
        </p:pic>
        <p:cxnSp>
          <p:nvCxnSpPr>
            <p:cNvPr id="32" name="Straight Connector 31"/>
            <p:cNvCxnSpPr/>
            <p:nvPr/>
          </p:nvCxnSpPr>
          <p:spPr bwMode="auto">
            <a:xfrm>
              <a:off x="279400" y="5280045"/>
              <a:ext cx="8593138" cy="0"/>
            </a:xfrm>
            <a:prstGeom prst="line">
              <a:avLst/>
            </a:prstGeom>
            <a:solidFill>
              <a:schemeClr val="accent1"/>
            </a:solidFill>
            <a:ln w="19050" cap="flat" cmpd="sng" algn="ctr">
              <a:solidFill>
                <a:schemeClr val="bg1">
                  <a:lumMod val="75000"/>
                </a:schemeClr>
              </a:solidFill>
              <a:prstDash val="sysDot"/>
              <a:round/>
              <a:headEnd type="none" w="sm" len="sm"/>
              <a:tailEnd type="none" w="sm" len="sm"/>
            </a:ln>
            <a:effectLst/>
          </p:spPr>
        </p:cxnSp>
      </p:grpSp>
    </p:spTree>
    <p:extLst>
      <p:ext uri="{BB962C8B-B14F-4D97-AF65-F5344CB8AC3E}">
        <p14:creationId xmlns:p14="http://schemas.microsoft.com/office/powerpoint/2010/main" val="8352664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231</TotalTime>
  <Words>3639</Words>
  <Application>Microsoft Office PowerPoint</Application>
  <PresentationFormat>Widescreen</PresentationFormat>
  <Paragraphs>500</Paragraphs>
  <Slides>38</Slides>
  <Notes>23</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3</vt:i4>
      </vt:variant>
      <vt:variant>
        <vt:lpstr>Slide Titles</vt:lpstr>
      </vt:variant>
      <vt:variant>
        <vt:i4>38</vt:i4>
      </vt:variant>
    </vt:vector>
  </HeadingPairs>
  <TitlesOfParts>
    <vt:vector size="56" baseType="lpstr">
      <vt:lpstr>MS PGothic</vt:lpstr>
      <vt:lpstr>MS PGothic</vt:lpstr>
      <vt:lpstr>Arial</vt:lpstr>
      <vt:lpstr>Arial Narrow</vt:lpstr>
      <vt:lpstr>Calibri</vt:lpstr>
      <vt:lpstr>Georgia</vt:lpstr>
      <vt:lpstr>Helvetica</vt:lpstr>
      <vt:lpstr>Segoe UI</vt:lpstr>
      <vt:lpstr>Segoe UI Light</vt:lpstr>
      <vt:lpstr>Symbol</vt:lpstr>
      <vt:lpstr>Times</vt:lpstr>
      <vt:lpstr>Times New Roman</vt:lpstr>
      <vt:lpstr>Wingdings</vt:lpstr>
      <vt:lpstr>Wingdings 3</vt:lpstr>
      <vt:lpstr>Office Theme</vt:lpstr>
      <vt:lpstr>Document</vt:lpstr>
      <vt:lpstr>VISIO</vt:lpstr>
      <vt:lpstr>Visio</vt:lpstr>
      <vt:lpstr>Data &amp; Preprocessing</vt:lpstr>
      <vt:lpstr>Where Is This “Big Data” Coming From ?</vt:lpstr>
      <vt:lpstr>PowerPoint Presentation</vt:lpstr>
      <vt:lpstr>The 5 Key Big Data Use Cases </vt:lpstr>
      <vt:lpstr>Big Data Exploration: Needs</vt:lpstr>
      <vt:lpstr>Big Data Exploration:  Value &amp; Diagram</vt:lpstr>
      <vt:lpstr>Enhanced 360º View of the Customer: Needs</vt:lpstr>
      <vt:lpstr>Enhanced 360º View of the Customer:  Value &amp; Diagram</vt:lpstr>
      <vt:lpstr>Security/Intelligence Extension: Needs</vt:lpstr>
      <vt:lpstr>PowerPoint Presentation</vt:lpstr>
      <vt:lpstr>Operations Analysis: Needs</vt:lpstr>
      <vt:lpstr>Operations Analysis:  Value &amp; Diagram</vt:lpstr>
      <vt:lpstr>Data Warehouse Augmentation: Needs</vt:lpstr>
      <vt:lpstr>Variety of Data</vt:lpstr>
      <vt:lpstr>Real-time/Fast Data</vt:lpstr>
      <vt:lpstr>Harnessing Big Data</vt:lpstr>
      <vt:lpstr>The Model Has Changed…</vt:lpstr>
      <vt:lpstr>What’s driving Big Data</vt:lpstr>
      <vt:lpstr>The Evolution of Business Intelligence</vt:lpstr>
      <vt:lpstr>PowerPoint Presentation</vt:lpstr>
      <vt:lpstr>Types of data sets </vt:lpstr>
      <vt:lpstr>Important Characteristics of Structured Data</vt:lpstr>
      <vt:lpstr>Record Data </vt:lpstr>
      <vt:lpstr>Data Matrix </vt:lpstr>
      <vt:lpstr>Document Data</vt:lpstr>
      <vt:lpstr>Transaction Data</vt:lpstr>
      <vt:lpstr>Graph Data </vt:lpstr>
      <vt:lpstr>Chemical Data </vt:lpstr>
      <vt:lpstr>Ordered Data </vt:lpstr>
      <vt:lpstr>Ordered Data </vt:lpstr>
      <vt:lpstr>Ordered Data</vt:lpstr>
      <vt:lpstr>Data Quality </vt:lpstr>
      <vt:lpstr>Noise</vt:lpstr>
      <vt:lpstr>Outliers</vt:lpstr>
      <vt:lpstr>Missing Values</vt:lpstr>
      <vt:lpstr>Duplicate Data</vt:lpstr>
      <vt:lpstr>Data Preprocessing</vt:lpstr>
      <vt:lpstr>Labwork: Web Scraping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My Windows</dc:creator>
  <cp:lastModifiedBy>Apriliantono 06</cp:lastModifiedBy>
  <cp:revision>17</cp:revision>
  <dcterms:created xsi:type="dcterms:W3CDTF">2018-05-08T06:50:11Z</dcterms:created>
  <dcterms:modified xsi:type="dcterms:W3CDTF">2018-10-25T08:02:21Z</dcterms:modified>
</cp:coreProperties>
</file>